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477" r:id="rId2"/>
    <p:sldId id="420" r:id="rId3"/>
    <p:sldId id="421" r:id="rId4"/>
    <p:sldId id="419" r:id="rId5"/>
    <p:sldId id="259" r:id="rId6"/>
    <p:sldId id="324" r:id="rId7"/>
    <p:sldId id="325" r:id="rId8"/>
    <p:sldId id="260" r:id="rId9"/>
    <p:sldId id="261" r:id="rId10"/>
    <p:sldId id="262" r:id="rId11"/>
    <p:sldId id="263" r:id="rId12"/>
    <p:sldId id="493" r:id="rId13"/>
    <p:sldId id="264" r:id="rId14"/>
    <p:sldId id="265" r:id="rId15"/>
    <p:sldId id="266" r:id="rId16"/>
    <p:sldId id="267" r:id="rId17"/>
    <p:sldId id="269" r:id="rId18"/>
    <p:sldId id="268" r:id="rId19"/>
    <p:sldId id="494" r:id="rId20"/>
    <p:sldId id="270" r:id="rId21"/>
    <p:sldId id="271" r:id="rId22"/>
    <p:sldId id="272" r:id="rId23"/>
    <p:sldId id="273" r:id="rId24"/>
    <p:sldId id="275" r:id="rId25"/>
    <p:sldId id="274" r:id="rId26"/>
    <p:sldId id="276" r:id="rId27"/>
    <p:sldId id="425" r:id="rId28"/>
    <p:sldId id="422" r:id="rId29"/>
    <p:sldId id="423" r:id="rId30"/>
    <p:sldId id="277" r:id="rId31"/>
    <p:sldId id="278" r:id="rId32"/>
    <p:sldId id="431" r:id="rId33"/>
    <p:sldId id="279" r:id="rId34"/>
    <p:sldId id="280" r:id="rId35"/>
    <p:sldId id="281" r:id="rId36"/>
    <p:sldId id="427" r:id="rId37"/>
    <p:sldId id="426" r:id="rId38"/>
    <p:sldId id="428" r:id="rId39"/>
    <p:sldId id="282" r:id="rId40"/>
    <p:sldId id="283" r:id="rId41"/>
    <p:sldId id="284" r:id="rId42"/>
    <p:sldId id="429" r:id="rId43"/>
    <p:sldId id="430" r:id="rId44"/>
    <p:sldId id="285" r:id="rId45"/>
    <p:sldId id="286" r:id="rId46"/>
    <p:sldId id="287" r:id="rId47"/>
    <p:sldId id="288" r:id="rId48"/>
    <p:sldId id="289" r:id="rId49"/>
    <p:sldId id="290" r:id="rId50"/>
    <p:sldId id="291" r:id="rId51"/>
    <p:sldId id="292" r:id="rId52"/>
    <p:sldId id="293" r:id="rId53"/>
    <p:sldId id="294" r:id="rId54"/>
    <p:sldId id="479" r:id="rId5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9F19D8FA-5B25-485B-B9C2-AE4E6F0B64B9}" type="datetimeFigureOut">
              <a:rPr lang="en-US"/>
              <a:pPr>
                <a:defRPr/>
              </a:pPr>
              <a:t>11/17/2022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3F95298F-AAFE-4D4C-BBA7-813E8AEE0601}" type="slidenum">
              <a:rPr lang="en-US"/>
              <a:pPr>
                <a:defRPr/>
              </a:pPr>
              <a:t>‹#›</a:t>
            </a:fld>
            <a:endParaRPr lang="en-US"/>
          </a:p>
        </p:txBody>
      </p:sp>
    </p:spTree>
    <p:extLst>
      <p:ext uri="{BB962C8B-B14F-4D97-AF65-F5344CB8AC3E}">
        <p14:creationId xmlns:p14="http://schemas.microsoft.com/office/powerpoint/2010/main" val="2922938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F95298F-AAFE-4D4C-BBA7-813E8AEE0601}" type="slidenum">
              <a:rPr lang="en-US" smtClean="0"/>
              <a:pPr>
                <a:defRPr/>
              </a:pPr>
              <a:t>17</a:t>
            </a:fld>
            <a:endParaRPr lang="en-US"/>
          </a:p>
        </p:txBody>
      </p:sp>
    </p:spTree>
    <p:extLst>
      <p:ext uri="{BB962C8B-B14F-4D97-AF65-F5344CB8AC3E}">
        <p14:creationId xmlns:p14="http://schemas.microsoft.com/office/powerpoint/2010/main" val="412172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6BEDD1-E8B2-463E-841E-6D0947130C9D}" type="slidenum">
              <a:rPr lang="en-US" smtClean="0"/>
              <a:pPr fontAlgn="base">
                <a:spcBef>
                  <a:spcPct val="0"/>
                </a:spcBef>
                <a:spcAft>
                  <a:spcPct val="0"/>
                </a:spcAft>
                <a:defRPr/>
              </a:pPr>
              <a:t>26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212E3A8-EC1E-417C-AEC0-D6583DD3590C}"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0504E5-D8A7-470B-9088-5CE4803918F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18CFA84-05CE-4E5E-A08C-57AC9ECC90D1}"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B9ACEF-1A76-44AA-9760-ADCA7631442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BD166B-7E83-4C3C-B843-C5BF5DF289A5}"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569CD5-535C-41F9-8CC6-EBB17DA2DE2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6150C18-D6B9-4E9F-8BE7-63F38001F6EB}"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4816C6-B46A-48A3-ACAD-480F201F32A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88BEE19-CD27-4029-82ED-8E60214B55B5}" type="datetimeFigureOut">
              <a:rPr lang="en-US"/>
              <a:pPr>
                <a:defRPr/>
              </a:pPr>
              <a:t>11/17/2022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36561F-2E5E-4E12-8A83-F8DA780A53D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714AAEA-03D2-484D-8080-46F62C75B291}"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82397D-4278-4301-AC27-EB6007A02E3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394004B-DFA5-4F5D-BBBF-F9CC7076A5EC}" type="datetimeFigureOut">
              <a:rPr lang="en-US"/>
              <a:pPr>
                <a:defRPr/>
              </a:pPr>
              <a:t>11/17/2022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7C839DF-FAE2-4000-B516-8D04EBE8A82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DD901F-DCB0-4D90-AD2C-A6953E893EF0}" type="datetimeFigureOut">
              <a:rPr lang="en-US"/>
              <a:pPr>
                <a:defRPr/>
              </a:pPr>
              <a:t>11/17/2022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F5716FD-F145-4DFB-B7E8-C246B674D32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B2472-1A34-4355-89D8-567082A379A8}" type="datetimeFigureOut">
              <a:rPr lang="en-US"/>
              <a:pPr>
                <a:defRPr/>
              </a:pPr>
              <a:t>11/17/2022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251E36-3AB1-431F-A931-6A529125616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EC833FD-26AE-47E7-A857-9DB75AE220A3}"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79E6E79-480C-4C70-BCF3-EF7ADF34652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017C6BF-27B1-4864-839A-03CC78776F12}" type="datetimeFigureOut">
              <a:rPr lang="en-US"/>
              <a:pPr>
                <a:defRPr/>
              </a:pPr>
              <a:t>11/17/2022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4D09F0-076F-4B7A-BB5E-D5D0797240D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3C2A37-DFB3-43B1-93F1-C0ADC6B40C3F}" type="datetimeFigureOut">
              <a:rPr lang="en-US"/>
              <a:pPr>
                <a:defRPr/>
              </a:pPr>
              <a:t>11/17/2022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0F473C3-70DF-4FAA-BD39-481539829F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7.xml"/><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pPr/>
              <a:t>Thursday, November 17, 2022</a:t>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pPr/>
              <a:t>1</a:t>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headEnd/>
            <a:tailEnd/>
          </a:ln>
        </p:spPr>
        <p:txBody>
          <a:bodyPr wrap="none">
            <a:spAutoFit/>
          </a:bodyPr>
          <a:lstStyle/>
          <a:p>
            <a:r>
              <a:rPr lang="en-US" sz="4000" dirty="0"/>
              <a:t>Review of previous classes</a:t>
            </a:r>
          </a:p>
        </p:txBody>
      </p:sp>
      <p:sp>
        <p:nvSpPr>
          <p:cNvPr id="110598" name="Rectangle 4"/>
          <p:cNvSpPr>
            <a:spLocks noChangeArrowheads="1"/>
          </p:cNvSpPr>
          <p:nvPr/>
        </p:nvSpPr>
        <p:spPr bwMode="auto">
          <a:xfrm>
            <a:off x="-23446" y="685800"/>
            <a:ext cx="4290646" cy="1600438"/>
          </a:xfrm>
          <a:prstGeom prst="rect">
            <a:avLst/>
          </a:prstGeom>
          <a:noFill/>
          <a:ln w="9525">
            <a:noFill/>
            <a:miter lim="800000"/>
            <a:headEnd/>
            <a:tailEnd/>
          </a:ln>
        </p:spPr>
        <p:txBody>
          <a:bodyPr>
            <a:spAutoFit/>
          </a:bodyPr>
          <a:lstStyle/>
          <a:p>
            <a:pPr algn="l"/>
            <a:r>
              <a:rPr lang="en-US" sz="1400" dirty="0"/>
              <a:t>1. Nanotechnology in upward motion: next future of science and technology is nanotechnology</a:t>
            </a:r>
          </a:p>
          <a:p>
            <a:pPr algn="l"/>
            <a:r>
              <a:rPr lang="en-US" sz="1400" dirty="0"/>
              <a:t>2. Constructive - Destructive interference by thin films</a:t>
            </a:r>
          </a:p>
          <a:p>
            <a:pPr algn="l"/>
            <a:r>
              <a:rPr lang="en-US" sz="1400" dirty="0"/>
              <a:t>3. Non-Reflective Surfaces</a:t>
            </a:r>
          </a:p>
          <a:p>
            <a:pPr algn="l"/>
            <a:r>
              <a:rPr lang="en-US" sz="1400" dirty="0"/>
              <a:t>4. Super-Hydro-</a:t>
            </a:r>
            <a:r>
              <a:rPr lang="en-US" sz="1400" dirty="0" err="1"/>
              <a:t>Phobicity</a:t>
            </a:r>
            <a:endParaRPr lang="en-US" sz="1400" dirty="0"/>
          </a:p>
          <a:p>
            <a:pPr algn="l"/>
            <a:r>
              <a:rPr lang="en-US" sz="1400" dirty="0"/>
              <a:t>5. Self-Cleaning</a:t>
            </a:r>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headEnd/>
            <a:tailEnd/>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p>
          <a:p>
            <a:pPr marL="742950" indent="-742950" algn="l">
              <a:buFontTx/>
              <a:buAutoNum type="arabicPeriod"/>
            </a:pPr>
            <a:r>
              <a:rPr lang="en-US" sz="1400" dirty="0">
                <a:solidFill>
                  <a:srgbClr val="FF0000"/>
                </a:solidFill>
              </a:rPr>
              <a:t>DICHROISM</a:t>
            </a: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headEnd/>
            <a:tailEnd/>
          </a:ln>
        </p:spPr>
        <p:txBody>
          <a:bodyPr wrap="none">
            <a:spAutoFit/>
          </a:bodyPr>
          <a:lstStyle/>
          <a:p>
            <a:r>
              <a:rPr lang="en-US" sz="2000" b="1" dirty="0">
                <a:solidFill>
                  <a:srgbClr val="0000CC"/>
                </a:solidFill>
              </a:rPr>
              <a:t>SIZE EFFECT</a:t>
            </a: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headEnd/>
            <a:tailEnd/>
          </a:ln>
        </p:spPr>
        <p:txBody>
          <a:bodyPr wrap="none">
            <a:spAutoFit/>
          </a:bodyPr>
          <a:lstStyle/>
          <a:p>
            <a:r>
              <a:rPr lang="en-US" sz="2400"/>
              <a:t>Quantum Effect</a:t>
            </a:r>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headEnd/>
            <a:tailEnd/>
          </a:ln>
        </p:spPr>
        <p:txBody>
          <a:bodyPr wrap="none">
            <a:spAutoFit/>
          </a:bodyPr>
          <a:lstStyle/>
          <a:p>
            <a:r>
              <a:rPr lang="en-US" sz="1600" dirty="0"/>
              <a:t>To-Down Method of Preparation</a:t>
            </a:r>
          </a:p>
          <a:p>
            <a:r>
              <a:rPr lang="en-US" sz="1600" dirty="0"/>
              <a:t>Ball mill, Thermal, Arc discharge, Laser ablation etc.</a:t>
            </a:r>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295400" y="5257800"/>
            <a:ext cx="7130991" cy="523220"/>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a:solidFill>
                <a:srgbClr val="00B050"/>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1"/>
          <p:cNvSpPr>
            <a:spLocks noGrp="1"/>
          </p:cNvSpPr>
          <p:nvPr>
            <p:ph type="dt" sz="quarter" idx="10"/>
          </p:nvPr>
        </p:nvSpPr>
        <p:spPr/>
        <p:txBody>
          <a:bodyPr/>
          <a:lstStyle/>
          <a:p>
            <a:pPr defTabSz="838200">
              <a:defRPr/>
            </a:pPr>
            <a:fld id="{5C8B6688-A5C5-43CB-8375-414C275B983A}" type="datetime2">
              <a:rPr lang="en-US"/>
              <a:pPr defTabSz="838200">
                <a:defRPr/>
              </a:pPr>
              <a:t>Thursday, November 17, 2022</a:t>
            </a:fld>
            <a:endParaRPr lang="en-US"/>
          </a:p>
        </p:txBody>
      </p:sp>
      <p:sp>
        <p:nvSpPr>
          <p:cNvPr id="45059" name="Slide Number Placeholder 3"/>
          <p:cNvSpPr>
            <a:spLocks noGrp="1"/>
          </p:cNvSpPr>
          <p:nvPr>
            <p:ph type="sldNum" sz="quarter" idx="12"/>
          </p:nvPr>
        </p:nvSpPr>
        <p:spPr/>
        <p:txBody>
          <a:bodyPr/>
          <a:lstStyle/>
          <a:p>
            <a:pPr defTabSz="838200">
              <a:defRPr/>
            </a:pPr>
            <a:fld id="{5FAE60C5-EF49-44BD-9D75-7E1579DFD0A5}" type="slidenum">
              <a:rPr lang="en-US"/>
              <a:pPr defTabSz="838200">
                <a:defRPr/>
              </a:pPr>
              <a:t>10</a:t>
            </a:fld>
            <a:endParaRPr lang="en-US"/>
          </a:p>
        </p:txBody>
      </p:sp>
      <p:sp>
        <p:nvSpPr>
          <p:cNvPr id="17412" name="Text Box 14"/>
          <p:cNvSpPr txBox="1">
            <a:spLocks noChangeArrowheads="1"/>
          </p:cNvSpPr>
          <p:nvPr/>
        </p:nvSpPr>
        <p:spPr bwMode="auto">
          <a:xfrm>
            <a:off x="1209675" y="317500"/>
            <a:ext cx="7173913" cy="519113"/>
          </a:xfrm>
          <a:prstGeom prst="rect">
            <a:avLst/>
          </a:prstGeom>
          <a:noFill/>
          <a:ln w="9525">
            <a:noFill/>
            <a:miter lim="800000"/>
            <a:headEnd/>
            <a:tailEnd/>
          </a:ln>
        </p:spPr>
        <p:txBody>
          <a:bodyPr lIns="91433" tIns="45716" rIns="91433" bIns="45716">
            <a:spAutoFit/>
          </a:bodyPr>
          <a:lstStyle/>
          <a:p>
            <a:pPr eaLnBrk="0" hangingPunct="0"/>
            <a:r>
              <a:rPr lang="en-US" sz="2800" b="1">
                <a:latin typeface="Symbol" pitchFamily="18" charset="2"/>
              </a:rPr>
              <a:t>l</a:t>
            </a:r>
            <a:r>
              <a:rPr lang="en-US" sz="2800" b="1">
                <a:latin typeface="Calibri" pitchFamily="34" charset="0"/>
              </a:rPr>
              <a:t> </a:t>
            </a:r>
            <a:r>
              <a:rPr lang="en-US" sz="2800">
                <a:latin typeface="Calibri" pitchFamily="34" charset="0"/>
                <a:sym typeface="Symbol" pitchFamily="18" charset="2"/>
              </a:rPr>
              <a:t></a:t>
            </a:r>
            <a:r>
              <a:rPr lang="en-US" sz="2800" b="1">
                <a:latin typeface="Calibri" pitchFamily="34" charset="0"/>
              </a:rPr>
              <a:t> ( 150 / V )</a:t>
            </a:r>
            <a:r>
              <a:rPr lang="en-US" sz="2800" b="1" baseline="30000">
                <a:latin typeface="Calibri" pitchFamily="34" charset="0"/>
              </a:rPr>
              <a:t>1/2</a:t>
            </a:r>
            <a:r>
              <a:rPr lang="en-US" sz="2800" b="1">
                <a:latin typeface="Calibri" pitchFamily="34" charset="0"/>
              </a:rPr>
              <a:t> Angstroms</a:t>
            </a:r>
          </a:p>
        </p:txBody>
      </p:sp>
      <p:sp>
        <p:nvSpPr>
          <p:cNvPr id="17413" name="Text Box 15"/>
          <p:cNvSpPr txBox="1">
            <a:spLocks noChangeArrowheads="1"/>
          </p:cNvSpPr>
          <p:nvPr/>
        </p:nvSpPr>
        <p:spPr bwMode="auto">
          <a:xfrm>
            <a:off x="438150" y="849313"/>
            <a:ext cx="6694488" cy="461962"/>
          </a:xfrm>
          <a:prstGeom prst="rect">
            <a:avLst/>
          </a:prstGeom>
          <a:noFill/>
          <a:ln w="9525">
            <a:noFill/>
            <a:miter lim="800000"/>
            <a:headEnd/>
            <a:tailEnd/>
          </a:ln>
        </p:spPr>
        <p:txBody>
          <a:bodyPr wrap="none" lIns="91433" tIns="45716" rIns="91433" bIns="45716">
            <a:spAutoFit/>
          </a:bodyPr>
          <a:lstStyle/>
          <a:p>
            <a:pPr eaLnBrk="0" hangingPunct="0"/>
            <a:r>
              <a:rPr lang="en-US" sz="2400" b="1">
                <a:solidFill>
                  <a:srgbClr val="0000FF"/>
                </a:solidFill>
                <a:latin typeface="Calibri" pitchFamily="34" charset="0"/>
              </a:rPr>
              <a:t>Substituting 200 eV for V gives </a:t>
            </a:r>
            <a:r>
              <a:rPr lang="en-US" sz="2400" b="1">
                <a:solidFill>
                  <a:srgbClr val="0000FF"/>
                </a:solidFill>
                <a:latin typeface="Symbol" pitchFamily="18" charset="2"/>
              </a:rPr>
              <a:t>l</a:t>
            </a:r>
            <a:r>
              <a:rPr lang="en-US" sz="2400" b="1">
                <a:solidFill>
                  <a:srgbClr val="0000FF"/>
                </a:solidFill>
                <a:latin typeface="Calibri" pitchFamily="34" charset="0"/>
              </a:rPr>
              <a:t> of 0.87 Angstroms</a:t>
            </a:r>
            <a:endParaRPr lang="en-US" sz="2400">
              <a:solidFill>
                <a:srgbClr val="0000FF"/>
              </a:solidFill>
              <a:latin typeface="Calibri" pitchFamily="34" charset="0"/>
            </a:endParaRPr>
          </a:p>
        </p:txBody>
      </p:sp>
      <p:sp>
        <p:nvSpPr>
          <p:cNvPr id="17414" name="Rectangle 149"/>
          <p:cNvSpPr>
            <a:spLocks noChangeArrowheads="1"/>
          </p:cNvSpPr>
          <p:nvPr/>
        </p:nvSpPr>
        <p:spPr bwMode="auto">
          <a:xfrm>
            <a:off x="0" y="1303338"/>
            <a:ext cx="9144000" cy="646112"/>
          </a:xfrm>
          <a:prstGeom prst="rect">
            <a:avLst/>
          </a:prstGeom>
          <a:noFill/>
          <a:ln w="9525" algn="ctr">
            <a:noFill/>
            <a:miter lim="800000"/>
            <a:headEnd/>
            <a:tailEnd/>
          </a:ln>
        </p:spPr>
        <p:txBody>
          <a:bodyPr lIns="91433" tIns="45716" rIns="91433" bIns="45716">
            <a:spAutoFit/>
          </a:bodyPr>
          <a:lstStyle/>
          <a:p>
            <a:pPr defTabSz="838200"/>
            <a:r>
              <a:rPr lang="en-US">
                <a:solidFill>
                  <a:srgbClr val="0000FF"/>
                </a:solidFill>
                <a:latin typeface="Calibri" pitchFamily="34" charset="0"/>
              </a:rPr>
              <a:t>The equation breaks down when the velocity of the electron approaches the speed of light because a relativistic correction must be made for the value of the mass where:</a:t>
            </a:r>
          </a:p>
        </p:txBody>
      </p:sp>
      <p:pic>
        <p:nvPicPr>
          <p:cNvPr id="17415" name="Picture 150"/>
          <p:cNvPicPr>
            <a:picLocks noChangeAspect="1" noChangeArrowheads="1"/>
          </p:cNvPicPr>
          <p:nvPr/>
        </p:nvPicPr>
        <p:blipFill>
          <a:blip r:embed="rId2"/>
          <a:srcRect/>
          <a:stretch>
            <a:fillRect/>
          </a:stretch>
        </p:blipFill>
        <p:spPr bwMode="auto">
          <a:xfrm>
            <a:off x="3171825" y="2062163"/>
            <a:ext cx="1679575" cy="1228725"/>
          </a:xfrm>
          <a:prstGeom prst="rect">
            <a:avLst/>
          </a:prstGeom>
          <a:noFill/>
          <a:ln w="9525">
            <a:noFill/>
            <a:miter lim="800000"/>
            <a:headEnd/>
            <a:tailEnd/>
          </a:ln>
        </p:spPr>
      </p:pic>
      <p:sp>
        <p:nvSpPr>
          <p:cNvPr id="17416" name="Rectangle 152"/>
          <p:cNvSpPr>
            <a:spLocks noChangeArrowheads="1"/>
          </p:cNvSpPr>
          <p:nvPr/>
        </p:nvSpPr>
        <p:spPr bwMode="auto">
          <a:xfrm>
            <a:off x="298450" y="3276600"/>
            <a:ext cx="5464175" cy="369888"/>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The relation between λ and </a:t>
            </a:r>
            <a:r>
              <a:rPr lang="en-US" i="1">
                <a:latin typeface="Calibri" pitchFamily="34" charset="0"/>
              </a:rPr>
              <a:t>V </a:t>
            </a:r>
            <a:r>
              <a:rPr lang="en-US">
                <a:latin typeface="Calibri" pitchFamily="34" charset="0"/>
              </a:rPr>
              <a:t>is more correctly given by:</a:t>
            </a:r>
          </a:p>
        </p:txBody>
      </p:sp>
      <p:pic>
        <p:nvPicPr>
          <p:cNvPr id="17417" name="Picture 154"/>
          <p:cNvPicPr>
            <a:picLocks noChangeAspect="1" noChangeArrowheads="1"/>
          </p:cNvPicPr>
          <p:nvPr/>
        </p:nvPicPr>
        <p:blipFill>
          <a:blip r:embed="rId3"/>
          <a:srcRect/>
          <a:stretch>
            <a:fillRect/>
          </a:stretch>
        </p:blipFill>
        <p:spPr bwMode="auto">
          <a:xfrm>
            <a:off x="6392863" y="2931319"/>
            <a:ext cx="2243137" cy="690562"/>
          </a:xfrm>
          <a:prstGeom prst="rect">
            <a:avLst/>
          </a:prstGeom>
          <a:noFill/>
          <a:ln w="9525">
            <a:noFill/>
            <a:miter lim="800000"/>
            <a:headEnd/>
            <a:tailEnd/>
          </a:ln>
        </p:spPr>
      </p:pic>
      <p:graphicFrame>
        <p:nvGraphicFramePr>
          <p:cNvPr id="757947" name="Group 187"/>
          <p:cNvGraphicFramePr>
            <a:graphicFrameLocks noGrp="1"/>
          </p:cNvGraphicFramePr>
          <p:nvPr/>
        </p:nvGraphicFramePr>
        <p:xfrm>
          <a:off x="1839913" y="3960813"/>
          <a:ext cx="5671038" cy="2285960"/>
        </p:xfrm>
        <a:graphic>
          <a:graphicData uri="http://schemas.openxmlformats.org/drawingml/2006/table">
            <a:tbl>
              <a:tblPr/>
              <a:tblGrid>
                <a:gridCol w="1485900">
                  <a:extLst>
                    <a:ext uri="{9D8B030D-6E8A-4147-A177-3AD203B41FA5}">
                      <a16:colId xmlns:a16="http://schemas.microsoft.com/office/drawing/2014/main" val="20000"/>
                    </a:ext>
                  </a:extLst>
                </a:gridCol>
                <a:gridCol w="1129812">
                  <a:extLst>
                    <a:ext uri="{9D8B030D-6E8A-4147-A177-3AD203B41FA5}">
                      <a16:colId xmlns:a16="http://schemas.microsoft.com/office/drawing/2014/main" val="20001"/>
                    </a:ext>
                  </a:extLst>
                </a:gridCol>
                <a:gridCol w="2067657">
                  <a:extLst>
                    <a:ext uri="{9D8B030D-6E8A-4147-A177-3AD203B41FA5}">
                      <a16:colId xmlns:a16="http://schemas.microsoft.com/office/drawing/2014/main" val="20002"/>
                    </a:ext>
                  </a:extLst>
                </a:gridCol>
                <a:gridCol w="987669">
                  <a:extLst>
                    <a:ext uri="{9D8B030D-6E8A-4147-A177-3AD203B41FA5}">
                      <a16:colId xmlns:a16="http://schemas.microsoft.com/office/drawing/2014/main" val="20003"/>
                    </a:ext>
                  </a:extLst>
                </a:gridCol>
              </a:tblGrid>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itchFamily="18" charset="0"/>
                          <a:cs typeface="Times New Roman" pitchFamily="18" charset="0"/>
                        </a:rPr>
                        <a:t>V</a:t>
                      </a:r>
                      <a:endParaRPr kumimoji="0" lang="en-US" sz="2400" b="0" i="0" u="none" strike="noStrike" cap="none" normalizeH="0" baseline="0" dirty="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λ(nm)</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smtClean="0">
                          <a:ln>
                            <a:noFill/>
                          </a:ln>
                          <a:solidFill>
                            <a:schemeClr val="tx1"/>
                          </a:solidFill>
                          <a:effectLst/>
                          <a:latin typeface="Times New Roman" pitchFamily="18" charset="0"/>
                          <a:cs typeface="Times New Roman" pitchFamily="18" charset="0"/>
                        </a:rPr>
                        <a:t>v</a:t>
                      </a: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(10</a:t>
                      </a:r>
                      <a:r>
                        <a:rPr kumimoji="0" lang="en-US" sz="2400" b="0" i="0" u="none" strike="noStrike" cap="none" normalizeH="0" baseline="30000" smtClean="0">
                          <a:ln>
                            <a:noFill/>
                          </a:ln>
                          <a:solidFill>
                            <a:schemeClr val="tx1"/>
                          </a:solidFill>
                          <a:effectLst/>
                          <a:latin typeface="Times New Roman" pitchFamily="18" charset="0"/>
                          <a:cs typeface="Times New Roman" pitchFamily="18" charset="0"/>
                        </a:rPr>
                        <a:t>-10</a:t>
                      </a: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 cm/sec)</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smtClean="0">
                          <a:ln>
                            <a:noFill/>
                          </a:ln>
                          <a:solidFill>
                            <a:schemeClr val="tx1"/>
                          </a:solidFill>
                          <a:effectLst/>
                          <a:latin typeface="Times New Roman" pitchFamily="18" charset="0"/>
                          <a:cs typeface="Times New Roman" pitchFamily="18" charset="0"/>
                        </a:rPr>
                        <a:t>v/c</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10,000</a:t>
                      </a:r>
                      <a:endParaRPr kumimoji="0" lang="en-US" sz="2400" b="0" i="0" u="none" strike="noStrike" cap="none" normalizeH="0" baseline="0" dirty="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0.0123</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0.593</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0.195</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50,000</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0.0055</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1.326</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0.414</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100,000</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0.0039</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1.875</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0.548</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1,000,000</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0.0012</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5.930</a:t>
                      </a:r>
                      <a:endParaRPr kumimoji="0" lang="en-US" sz="2400" b="0" i="0" u="none" strike="noStrike" cap="none" normalizeH="0" baseline="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0.941</a:t>
                      </a:r>
                      <a:endParaRPr kumimoji="0" lang="en-US" sz="2400" b="0" i="0" u="none" strike="noStrike" cap="none" normalizeH="0" baseline="0" dirty="0" smtClean="0">
                        <a:ln>
                          <a:noFill/>
                        </a:ln>
                        <a:solidFill>
                          <a:schemeClr val="tx1"/>
                        </a:solidFill>
                        <a:effectLst/>
                        <a:latin typeface="Times New Roman"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p:txBody>
          <a:bodyPr/>
          <a:lstStyle/>
          <a:p>
            <a:pPr defTabSz="838200">
              <a:defRPr/>
            </a:pPr>
            <a:fld id="{36F28FEA-A02A-4FD3-A98C-0435D0DECB70}" type="datetime2">
              <a:rPr lang="en-US"/>
              <a:pPr defTabSz="838200">
                <a:defRPr/>
              </a:pPr>
              <a:t>Thursday, November 17, 2022</a:t>
            </a:fld>
            <a:endParaRPr lang="en-US"/>
          </a:p>
        </p:txBody>
      </p:sp>
      <p:sp>
        <p:nvSpPr>
          <p:cNvPr id="46083" name="Slide Number Placeholder 3"/>
          <p:cNvSpPr>
            <a:spLocks noGrp="1"/>
          </p:cNvSpPr>
          <p:nvPr>
            <p:ph type="sldNum" sz="quarter" idx="12"/>
          </p:nvPr>
        </p:nvSpPr>
        <p:spPr/>
        <p:txBody>
          <a:bodyPr/>
          <a:lstStyle/>
          <a:p>
            <a:pPr defTabSz="838200">
              <a:defRPr/>
            </a:pPr>
            <a:fld id="{42D061C2-6E59-4FD9-9212-F91D40CB3E8A}" type="slidenum">
              <a:rPr lang="en-US"/>
              <a:pPr defTabSz="838200">
                <a:defRPr/>
              </a:pPr>
              <a:t>11</a:t>
            </a:fld>
            <a:endParaRPr lang="en-US"/>
          </a:p>
        </p:txBody>
      </p:sp>
      <p:sp>
        <p:nvSpPr>
          <p:cNvPr id="18436" name="Text Box 8"/>
          <p:cNvSpPr txBox="1">
            <a:spLocks noChangeArrowheads="1"/>
          </p:cNvSpPr>
          <p:nvPr/>
        </p:nvSpPr>
        <p:spPr bwMode="auto">
          <a:xfrm>
            <a:off x="0" y="544513"/>
            <a:ext cx="9144000" cy="830262"/>
          </a:xfrm>
          <a:prstGeom prst="rect">
            <a:avLst/>
          </a:prstGeom>
          <a:noFill/>
          <a:ln w="9525">
            <a:noFill/>
            <a:miter lim="800000"/>
            <a:headEnd/>
            <a:tailEnd/>
          </a:ln>
        </p:spPr>
        <p:txBody>
          <a:bodyPr lIns="91433" tIns="45716" rIns="91433" bIns="45716">
            <a:spAutoFit/>
          </a:bodyPr>
          <a:lstStyle/>
          <a:p>
            <a:pPr eaLnBrk="0" hangingPunct="0">
              <a:spcBef>
                <a:spcPts val="500"/>
              </a:spcBef>
              <a:spcAft>
                <a:spcPts val="500"/>
              </a:spcAft>
            </a:pPr>
            <a:r>
              <a:rPr lang="en-US" sz="2400" b="1">
                <a:solidFill>
                  <a:srgbClr val="FF0000"/>
                </a:solidFill>
                <a:latin typeface="Calibri" pitchFamily="34" charset="0"/>
              </a:rPr>
              <a:t>But in actuality, most TEMs will only have an actual resolution 2.4 Angstroms at 100KeV and 1.4 Angstroms at 200KeV</a:t>
            </a:r>
            <a:endParaRPr lang="en-US" sz="2400">
              <a:solidFill>
                <a:srgbClr val="FF0000"/>
              </a:solidFill>
              <a:latin typeface="Calibri" pitchFamily="34" charset="0"/>
            </a:endParaRPr>
          </a:p>
        </p:txBody>
      </p:sp>
      <p:sp>
        <p:nvSpPr>
          <p:cNvPr id="18437" name="Rectangle 177"/>
          <p:cNvSpPr>
            <a:spLocks noChangeArrowheads="1"/>
          </p:cNvSpPr>
          <p:nvPr/>
        </p:nvSpPr>
        <p:spPr bwMode="auto">
          <a:xfrm>
            <a:off x="1770063" y="1760538"/>
            <a:ext cx="6380162" cy="3970337"/>
          </a:xfrm>
          <a:prstGeom prst="rect">
            <a:avLst/>
          </a:prstGeom>
          <a:noFill/>
          <a:ln w="9525" algn="ctr">
            <a:noFill/>
            <a:miter lim="800000"/>
            <a:headEnd/>
            <a:tailEnd/>
          </a:ln>
        </p:spPr>
        <p:txBody>
          <a:bodyPr wrap="none" lIns="91433" tIns="45716" rIns="91433" bIns="45716">
            <a:spAutoFit/>
          </a:bodyPr>
          <a:lstStyle/>
          <a:p>
            <a:pPr marL="495300" indent="-495300" defTabSz="838200">
              <a:buFontTx/>
              <a:buAutoNum type="romanLcPeriod"/>
            </a:pPr>
            <a:r>
              <a:rPr lang="en-US" sz="2800">
                <a:latin typeface="Calibri" pitchFamily="34" charset="0"/>
              </a:rPr>
              <a:t>Contamination</a:t>
            </a:r>
          </a:p>
          <a:p>
            <a:pPr marL="495300" indent="-495300" defTabSz="838200">
              <a:buFontTx/>
              <a:buAutoNum type="romanLcPeriod"/>
            </a:pPr>
            <a:r>
              <a:rPr lang="en-US" sz="2800">
                <a:latin typeface="Calibri" pitchFamily="34" charset="0"/>
              </a:rPr>
              <a:t>Spherical aberration of lenses</a:t>
            </a:r>
          </a:p>
          <a:p>
            <a:pPr marL="495300" indent="-495300" defTabSz="838200">
              <a:buFontTx/>
              <a:buAutoNum type="romanLcPeriod"/>
            </a:pPr>
            <a:r>
              <a:rPr lang="en-US" sz="2800">
                <a:latin typeface="Calibri" pitchFamily="34" charset="0"/>
              </a:rPr>
              <a:t>Image drift and mechanical instabilities</a:t>
            </a:r>
          </a:p>
          <a:p>
            <a:pPr marL="495300" indent="-495300" defTabSz="838200">
              <a:buFontTx/>
              <a:buAutoNum type="romanLcPeriod"/>
            </a:pPr>
            <a:r>
              <a:rPr lang="en-US" sz="2800">
                <a:latin typeface="Calibri" pitchFamily="34" charset="0"/>
              </a:rPr>
              <a:t>Electrical and magnetic instabilities</a:t>
            </a:r>
          </a:p>
          <a:p>
            <a:pPr marL="495300" indent="-495300" defTabSz="838200">
              <a:buFontTx/>
              <a:buAutoNum type="romanLcPeriod"/>
            </a:pPr>
            <a:r>
              <a:rPr lang="en-US" sz="2800">
                <a:latin typeface="Calibri" pitchFamily="34" charset="0"/>
              </a:rPr>
              <a:t>Image astigmatism</a:t>
            </a:r>
          </a:p>
          <a:p>
            <a:pPr marL="495300" indent="-495300" defTabSz="838200">
              <a:buFontTx/>
              <a:buAutoNum type="romanLcPeriod"/>
            </a:pPr>
            <a:r>
              <a:rPr lang="en-US" sz="2800">
                <a:latin typeface="Calibri" pitchFamily="34" charset="0"/>
              </a:rPr>
              <a:t>Focal drift</a:t>
            </a:r>
          </a:p>
          <a:p>
            <a:pPr marL="495300" indent="-495300" defTabSz="838200">
              <a:buFontTx/>
              <a:buAutoNum type="romanLcPeriod"/>
            </a:pPr>
            <a:r>
              <a:rPr lang="en-US" sz="2800">
                <a:latin typeface="Calibri" pitchFamily="34" charset="0"/>
              </a:rPr>
              <a:t>Chromatic aberration</a:t>
            </a:r>
          </a:p>
          <a:p>
            <a:pPr marL="495300" indent="-495300" defTabSz="838200">
              <a:buFontTx/>
              <a:buAutoNum type="romanLcPeriod"/>
            </a:pPr>
            <a:r>
              <a:rPr lang="en-US" sz="2800">
                <a:latin typeface="Calibri" pitchFamily="34" charset="0"/>
              </a:rPr>
              <a:t>Beam divergence</a:t>
            </a:r>
          </a:p>
          <a:p>
            <a:pPr marL="495300" indent="-495300" defTabSz="838200">
              <a:buFontTx/>
              <a:buAutoNum type="romanLcPeriod"/>
            </a:pPr>
            <a:endParaRPr lang="en-US" sz="2800">
              <a:latin typeface="Calibri" pitchFamily="34" charset="0"/>
            </a:endParaRPr>
          </a:p>
        </p:txBody>
      </p:sp>
      <p:sp>
        <p:nvSpPr>
          <p:cNvPr id="18438" name="Rectangle 184"/>
          <p:cNvSpPr>
            <a:spLocks noChangeArrowheads="1"/>
          </p:cNvSpPr>
          <p:nvPr/>
        </p:nvSpPr>
        <p:spPr bwMode="auto">
          <a:xfrm>
            <a:off x="-401638" y="7148513"/>
            <a:ext cx="8145463" cy="369887"/>
          </a:xfrm>
          <a:prstGeom prst="rect">
            <a:avLst/>
          </a:prstGeom>
          <a:noFill/>
          <a:ln w="9525" algn="ctr">
            <a:noFill/>
            <a:miter lim="800000"/>
            <a:headEnd/>
            <a:tailEnd/>
          </a:ln>
        </p:spPr>
        <p:txBody>
          <a:bodyPr lIns="91433" tIns="45716" rIns="91433" bIns="45716">
            <a:spAutoFit/>
          </a:bodyPr>
          <a:lstStyle/>
          <a:p>
            <a:pPr defTabSz="838200"/>
            <a:endParaRPr lang="en-US">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pPr/>
              <a:t>Thursday, November 17, 2022</a:t>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pPr/>
              <a:t>12</a:t>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headEnd/>
            <a:tailEnd/>
          </a:ln>
        </p:spPr>
        <p:txBody>
          <a:bodyPr wrap="none">
            <a:spAutoFit/>
          </a:bodyPr>
          <a:lstStyle/>
          <a:p>
            <a:r>
              <a:rPr lang="en-US" sz="4000" dirty="0"/>
              <a:t>Review of previous classes</a:t>
            </a:r>
          </a:p>
        </p:txBody>
      </p:sp>
      <p:sp>
        <p:nvSpPr>
          <p:cNvPr id="110598" name="Rectangle 4"/>
          <p:cNvSpPr>
            <a:spLocks noChangeArrowheads="1"/>
          </p:cNvSpPr>
          <p:nvPr/>
        </p:nvSpPr>
        <p:spPr bwMode="auto">
          <a:xfrm>
            <a:off x="-23446" y="685800"/>
            <a:ext cx="4290646" cy="1600438"/>
          </a:xfrm>
          <a:prstGeom prst="rect">
            <a:avLst/>
          </a:prstGeom>
          <a:noFill/>
          <a:ln w="9525">
            <a:noFill/>
            <a:miter lim="800000"/>
            <a:headEnd/>
            <a:tailEnd/>
          </a:ln>
        </p:spPr>
        <p:txBody>
          <a:bodyPr>
            <a:spAutoFit/>
          </a:bodyPr>
          <a:lstStyle/>
          <a:p>
            <a:pPr algn="l"/>
            <a:r>
              <a:rPr lang="en-US" sz="1400" dirty="0"/>
              <a:t>1. Nanotechnology in upward motion: next future of science and technology is nanotechnology</a:t>
            </a:r>
          </a:p>
          <a:p>
            <a:pPr algn="l"/>
            <a:r>
              <a:rPr lang="en-US" sz="1400" dirty="0"/>
              <a:t>2. Constructive - Destructive interference by thin films</a:t>
            </a:r>
          </a:p>
          <a:p>
            <a:pPr algn="l"/>
            <a:r>
              <a:rPr lang="en-US" sz="1400" dirty="0"/>
              <a:t>3. Non-Reflective Surfaces</a:t>
            </a:r>
          </a:p>
          <a:p>
            <a:pPr algn="l"/>
            <a:r>
              <a:rPr lang="en-US" sz="1400" dirty="0"/>
              <a:t>4. Super-Hydro-</a:t>
            </a:r>
            <a:r>
              <a:rPr lang="en-US" sz="1400" dirty="0" err="1"/>
              <a:t>Phobicity</a:t>
            </a:r>
            <a:endParaRPr lang="en-US" sz="1400" dirty="0"/>
          </a:p>
          <a:p>
            <a:pPr algn="l"/>
            <a:r>
              <a:rPr lang="en-US" sz="1400" dirty="0"/>
              <a:t>5. Self-Cleaning</a:t>
            </a:r>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headEnd/>
            <a:tailEnd/>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p>
          <a:p>
            <a:pPr marL="742950" indent="-742950" algn="l">
              <a:buFontTx/>
              <a:buAutoNum type="arabicPeriod"/>
            </a:pPr>
            <a:r>
              <a:rPr lang="en-US" sz="1400" dirty="0">
                <a:solidFill>
                  <a:srgbClr val="FF0000"/>
                </a:solidFill>
              </a:rPr>
              <a:t>DICHROISM</a:t>
            </a: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headEnd/>
            <a:tailEnd/>
          </a:ln>
        </p:spPr>
        <p:txBody>
          <a:bodyPr wrap="none">
            <a:spAutoFit/>
          </a:bodyPr>
          <a:lstStyle/>
          <a:p>
            <a:r>
              <a:rPr lang="en-US" sz="2000" b="1" dirty="0">
                <a:solidFill>
                  <a:srgbClr val="0000CC"/>
                </a:solidFill>
              </a:rPr>
              <a:t>SIZE EFFECT</a:t>
            </a: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headEnd/>
            <a:tailEnd/>
          </a:ln>
        </p:spPr>
        <p:txBody>
          <a:bodyPr wrap="none">
            <a:spAutoFit/>
          </a:bodyPr>
          <a:lstStyle/>
          <a:p>
            <a:r>
              <a:rPr lang="en-US" sz="2400"/>
              <a:t>Quantum Effect</a:t>
            </a:r>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headEnd/>
            <a:tailEnd/>
          </a:ln>
        </p:spPr>
        <p:txBody>
          <a:bodyPr wrap="none">
            <a:spAutoFit/>
          </a:bodyPr>
          <a:lstStyle/>
          <a:p>
            <a:r>
              <a:rPr lang="en-US" sz="1600" dirty="0"/>
              <a:t>To-Down Method of Preparation</a:t>
            </a:r>
          </a:p>
          <a:p>
            <a:r>
              <a:rPr lang="en-US" sz="1600" dirty="0"/>
              <a:t>Ball mill, Thermal, Arc discharge, Laser ablation etc.</a:t>
            </a:r>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295400" y="5257800"/>
            <a:ext cx="7130991" cy="523220"/>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a:solidFill>
                <a:srgbClr val="00B050"/>
              </a:solidFill>
            </a:endParaRPr>
          </a:p>
        </p:txBody>
      </p:sp>
    </p:spTree>
    <p:extLst>
      <p:ext uri="{BB962C8B-B14F-4D97-AF65-F5344CB8AC3E}">
        <p14:creationId xmlns:p14="http://schemas.microsoft.com/office/powerpoint/2010/main" val="3484210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1"/>
          <p:cNvSpPr>
            <a:spLocks noGrp="1"/>
          </p:cNvSpPr>
          <p:nvPr>
            <p:ph type="dt" sz="quarter" idx="10"/>
          </p:nvPr>
        </p:nvSpPr>
        <p:spPr/>
        <p:txBody>
          <a:bodyPr/>
          <a:lstStyle/>
          <a:p>
            <a:pPr defTabSz="838200">
              <a:defRPr/>
            </a:pPr>
            <a:fld id="{30782065-182E-43EF-AFD6-BA69D1482E61}" type="datetime2">
              <a:rPr lang="en-US"/>
              <a:pPr defTabSz="838200">
                <a:defRPr/>
              </a:pPr>
              <a:t>Thursday, November 17, 2022</a:t>
            </a:fld>
            <a:endParaRPr lang="en-US"/>
          </a:p>
        </p:txBody>
      </p:sp>
      <p:sp>
        <p:nvSpPr>
          <p:cNvPr id="47107" name="Slide Number Placeholder 3"/>
          <p:cNvSpPr>
            <a:spLocks noGrp="1"/>
          </p:cNvSpPr>
          <p:nvPr>
            <p:ph type="sldNum" sz="quarter" idx="12"/>
          </p:nvPr>
        </p:nvSpPr>
        <p:spPr/>
        <p:txBody>
          <a:bodyPr/>
          <a:lstStyle/>
          <a:p>
            <a:pPr defTabSz="838200">
              <a:defRPr/>
            </a:pPr>
            <a:fld id="{8316CB40-5705-4B55-A9C4-7C50D8186533}" type="slidenum">
              <a:rPr lang="en-US"/>
              <a:pPr defTabSz="838200">
                <a:defRPr/>
              </a:pPr>
              <a:t>13</a:t>
            </a:fld>
            <a:endParaRPr lang="en-US"/>
          </a:p>
        </p:txBody>
      </p:sp>
      <p:sp>
        <p:nvSpPr>
          <p:cNvPr id="1946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19461" name="Rectangle 10"/>
          <p:cNvSpPr>
            <a:spLocks noChangeArrowheads="1"/>
          </p:cNvSpPr>
          <p:nvPr/>
        </p:nvSpPr>
        <p:spPr bwMode="auto">
          <a:xfrm>
            <a:off x="1628775" y="544513"/>
            <a:ext cx="7007225" cy="519112"/>
          </a:xfrm>
          <a:prstGeom prst="rect">
            <a:avLst/>
          </a:prstGeom>
          <a:noFill/>
          <a:ln w="9525" algn="ctr">
            <a:noFill/>
            <a:miter lim="800000"/>
            <a:headEnd/>
            <a:tailEnd/>
          </a:ln>
        </p:spPr>
        <p:txBody>
          <a:bodyPr lIns="91433" tIns="45716" rIns="91433" bIns="45716">
            <a:spAutoFit/>
          </a:bodyPr>
          <a:lstStyle/>
          <a:p>
            <a:pPr defTabSz="838200"/>
            <a:r>
              <a:rPr lang="en-US" sz="2800" b="1">
                <a:solidFill>
                  <a:srgbClr val="FF0000"/>
                </a:solidFill>
                <a:latin typeface="Calibri" pitchFamily="34" charset="0"/>
              </a:rPr>
              <a:t>Interaction between electrons and specimen</a:t>
            </a:r>
          </a:p>
        </p:txBody>
      </p:sp>
      <p:sp>
        <p:nvSpPr>
          <p:cNvPr id="19462" name="Rectangle 13"/>
          <p:cNvSpPr>
            <a:spLocks noChangeArrowheads="1"/>
          </p:cNvSpPr>
          <p:nvPr/>
        </p:nvSpPr>
        <p:spPr bwMode="auto">
          <a:xfrm>
            <a:off x="438150" y="5554663"/>
            <a:ext cx="8126413" cy="646112"/>
          </a:xfrm>
          <a:prstGeom prst="rect">
            <a:avLst/>
          </a:prstGeom>
          <a:noFill/>
          <a:ln w="9525" algn="ctr">
            <a:noFill/>
            <a:miter lim="800000"/>
            <a:headEnd/>
            <a:tailEnd/>
          </a:ln>
        </p:spPr>
        <p:txBody>
          <a:bodyPr lIns="91433" tIns="45716" rIns="91433" bIns="45716">
            <a:spAutoFit/>
          </a:bodyPr>
          <a:lstStyle/>
          <a:p>
            <a:pPr defTabSz="838200"/>
            <a:r>
              <a:rPr lang="en-US">
                <a:latin typeface="Calibri" pitchFamily="34" charset="0"/>
              </a:rPr>
              <a:t>The interaction generates a lot of signals which can be used in scanning electron microscopy (SEM) and transmission electron microscopy (TEM)</a:t>
            </a:r>
          </a:p>
        </p:txBody>
      </p:sp>
      <p:pic>
        <p:nvPicPr>
          <p:cNvPr id="19463" name="Picture 14"/>
          <p:cNvPicPr>
            <a:picLocks noChangeAspect="1" noChangeArrowheads="1"/>
          </p:cNvPicPr>
          <p:nvPr/>
        </p:nvPicPr>
        <p:blipFill>
          <a:blip r:embed="rId2"/>
          <a:srcRect/>
          <a:stretch>
            <a:fillRect/>
          </a:stretch>
        </p:blipFill>
        <p:spPr bwMode="auto">
          <a:xfrm>
            <a:off x="1770063" y="1303338"/>
            <a:ext cx="5745162" cy="3959225"/>
          </a:xfrm>
          <a:prstGeom prst="rect">
            <a:avLst/>
          </a:prstGeom>
          <a:noFill/>
          <a:ln w="9525">
            <a:noFill/>
            <a:miter lim="800000"/>
            <a:headEnd/>
            <a:tailEnd/>
          </a:ln>
        </p:spPr>
      </p:pic>
      <p:pic>
        <p:nvPicPr>
          <p:cNvPr id="19464" name="Picture 15"/>
          <p:cNvPicPr>
            <a:picLocks noChangeAspect="1" noChangeArrowheads="1"/>
          </p:cNvPicPr>
          <p:nvPr/>
        </p:nvPicPr>
        <p:blipFill>
          <a:blip r:embed="rId3"/>
          <a:srcRect/>
          <a:stretch>
            <a:fillRect/>
          </a:stretch>
        </p:blipFill>
        <p:spPr bwMode="auto">
          <a:xfrm>
            <a:off x="649288" y="1228725"/>
            <a:ext cx="887412"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quarter" idx="10"/>
          </p:nvPr>
        </p:nvSpPr>
        <p:spPr/>
        <p:txBody>
          <a:bodyPr/>
          <a:lstStyle/>
          <a:p>
            <a:pPr defTabSz="838200">
              <a:defRPr/>
            </a:pPr>
            <a:fld id="{AEFF90DE-D642-4635-8C23-04F17A3C819D}" type="datetime2">
              <a:rPr lang="en-US"/>
              <a:pPr defTabSz="838200">
                <a:defRPr/>
              </a:pPr>
              <a:t>Thursday, November 17, 2022</a:t>
            </a:fld>
            <a:endParaRPr lang="en-US"/>
          </a:p>
        </p:txBody>
      </p:sp>
      <p:sp>
        <p:nvSpPr>
          <p:cNvPr id="48131" name="Slide Number Placeholder 3"/>
          <p:cNvSpPr>
            <a:spLocks noGrp="1"/>
          </p:cNvSpPr>
          <p:nvPr>
            <p:ph type="sldNum" sz="quarter" idx="12"/>
          </p:nvPr>
        </p:nvSpPr>
        <p:spPr/>
        <p:txBody>
          <a:bodyPr/>
          <a:lstStyle/>
          <a:p>
            <a:pPr defTabSz="838200">
              <a:defRPr/>
            </a:pPr>
            <a:fld id="{0B3DB946-ECBF-48BE-B38A-422E997FB06F}" type="slidenum">
              <a:rPr lang="en-US"/>
              <a:pPr defTabSz="838200">
                <a:defRPr/>
              </a:pPr>
              <a:t>14</a:t>
            </a:fld>
            <a:endParaRPr lang="en-US"/>
          </a:p>
        </p:txBody>
      </p:sp>
      <p:sp>
        <p:nvSpPr>
          <p:cNvPr id="2048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750601" name="Text Box 9"/>
          <p:cNvSpPr txBox="1">
            <a:spLocks noChangeArrowheads="1"/>
          </p:cNvSpPr>
          <p:nvPr/>
        </p:nvSpPr>
        <p:spPr bwMode="auto">
          <a:xfrm>
            <a:off x="719138" y="241300"/>
            <a:ext cx="7388225" cy="708025"/>
          </a:xfrm>
          <a:prstGeom prst="rect">
            <a:avLst/>
          </a:prstGeom>
          <a:noFill/>
          <a:ln w="9525">
            <a:noFill/>
            <a:miter lim="800000"/>
            <a:headEnd/>
            <a:tailEnd/>
          </a:ln>
          <a:effectLst/>
        </p:spPr>
        <p:txBody>
          <a:bodyPr wrap="none" lIns="91433" tIns="45716" rIns="91433" bIns="45716">
            <a:spAutoFit/>
          </a:bodyPr>
          <a:lstStyle/>
          <a:p>
            <a:pPr eaLnBrk="0" fontAlgn="auto" hangingPunct="0">
              <a:spcBef>
                <a:spcPts val="0"/>
              </a:spcBef>
              <a:spcAft>
                <a:spcPts val="0"/>
              </a:spcAft>
              <a:defRPr/>
            </a:pPr>
            <a:r>
              <a:rPr lang="en-US" sz="4000" b="1">
                <a:solidFill>
                  <a:srgbClr val="0000FF"/>
                </a:solidFill>
                <a:effectLst>
                  <a:outerShdw blurRad="38100" dist="38100" dir="2700000" algn="tl">
                    <a:srgbClr val="C0C0C0"/>
                  </a:outerShdw>
                </a:effectLst>
                <a:latin typeface="+mn-lt"/>
                <a:cs typeface="+mn-cs"/>
              </a:rPr>
              <a:t>Transmission Electron Microscopy</a:t>
            </a:r>
            <a:endParaRPr lang="en-US" sz="2800">
              <a:solidFill>
                <a:srgbClr val="0000FF"/>
              </a:solidFill>
              <a:latin typeface="+mn-lt"/>
              <a:cs typeface="+mn-cs"/>
            </a:endParaRPr>
          </a:p>
        </p:txBody>
      </p:sp>
      <p:sp>
        <p:nvSpPr>
          <p:cNvPr id="750602" name="Text Box 10"/>
          <p:cNvSpPr txBox="1">
            <a:spLocks noChangeArrowheads="1"/>
          </p:cNvSpPr>
          <p:nvPr/>
        </p:nvSpPr>
        <p:spPr bwMode="auto">
          <a:xfrm>
            <a:off x="5416550" y="1447800"/>
            <a:ext cx="2536825" cy="2838450"/>
          </a:xfrm>
          <a:prstGeom prst="rect">
            <a:avLst/>
          </a:prstGeom>
          <a:noFill/>
          <a:ln w="9525">
            <a:noFill/>
            <a:miter lim="800000"/>
            <a:headEnd/>
            <a:tailEnd/>
          </a:ln>
          <a:effectLst/>
        </p:spPr>
        <p:txBody>
          <a:bodyPr wrap="none" lIns="91433" tIns="45716" rIns="91433" bIns="45716">
            <a:spAutoFit/>
          </a:bodyPr>
          <a:lstStyle/>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Ernst Ruska </a:t>
            </a: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&amp;</a:t>
            </a: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Max Knoll</a:t>
            </a:r>
          </a:p>
          <a:p>
            <a:pPr eaLnBrk="0" fontAlgn="auto" hangingPunct="0">
              <a:spcBef>
                <a:spcPts val="0"/>
              </a:spcBef>
              <a:spcAft>
                <a:spcPts val="0"/>
              </a:spcAft>
              <a:defRPr/>
            </a:pP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1932</a:t>
            </a:r>
          </a:p>
        </p:txBody>
      </p:sp>
      <p:pic>
        <p:nvPicPr>
          <p:cNvPr id="20487" name="Picture 11" descr="Ruska&amp;Knoll"/>
          <p:cNvPicPr>
            <a:picLocks noChangeAspect="1" noChangeArrowheads="1"/>
          </p:cNvPicPr>
          <p:nvPr/>
        </p:nvPicPr>
        <p:blipFill>
          <a:blip r:embed="rId2"/>
          <a:srcRect/>
          <a:stretch>
            <a:fillRect/>
          </a:stretch>
        </p:blipFill>
        <p:spPr bwMode="auto">
          <a:xfrm>
            <a:off x="984250" y="1000125"/>
            <a:ext cx="3597275" cy="5210175"/>
          </a:xfrm>
          <a:prstGeom prst="rect">
            <a:avLst/>
          </a:prstGeom>
          <a:noFill/>
          <a:ln w="38100">
            <a:solidFill>
              <a:srgbClr val="000000"/>
            </a:solidFill>
            <a:miter lim="800000"/>
            <a:headEnd/>
            <a:tailEnd/>
          </a:ln>
        </p:spPr>
      </p:pic>
      <p:sp>
        <p:nvSpPr>
          <p:cNvPr id="20488" name="Rectangle 12"/>
          <p:cNvSpPr>
            <a:spLocks noChangeArrowheads="1"/>
          </p:cNvSpPr>
          <p:nvPr/>
        </p:nvSpPr>
        <p:spPr bwMode="auto">
          <a:xfrm>
            <a:off x="4851400" y="4232275"/>
            <a:ext cx="3994150" cy="1477963"/>
          </a:xfrm>
          <a:prstGeom prst="rect">
            <a:avLst/>
          </a:prstGeom>
          <a:noFill/>
          <a:ln w="9525" algn="ctr">
            <a:noFill/>
            <a:miter lim="800000"/>
            <a:headEnd/>
            <a:tailEnd/>
          </a:ln>
        </p:spPr>
        <p:txBody>
          <a:bodyPr lIns="91433" tIns="45716" rIns="91433" bIns="45716" anchor="ctr">
            <a:spAutoFit/>
          </a:bodyPr>
          <a:lstStyle/>
          <a:p>
            <a:r>
              <a:rPr lang="en-US">
                <a:latin typeface="Calibri" pitchFamily="34" charset="0"/>
              </a:rPr>
              <a:t>In Berlin-Spandau in 1932, they set up the Laboratory for Electron Optics and developed there until 1939 the first customised electron microscopes (the 'Siemens Super Microscope')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1"/>
          <p:cNvSpPr>
            <a:spLocks noGrp="1"/>
          </p:cNvSpPr>
          <p:nvPr>
            <p:ph type="dt" sz="quarter" idx="10"/>
          </p:nvPr>
        </p:nvSpPr>
        <p:spPr/>
        <p:txBody>
          <a:bodyPr/>
          <a:lstStyle/>
          <a:p>
            <a:pPr defTabSz="838200">
              <a:defRPr/>
            </a:pPr>
            <a:fld id="{AF55A834-A615-4467-831D-E092E1C2A1BC}" type="datetime2">
              <a:rPr lang="en-US"/>
              <a:pPr defTabSz="838200">
                <a:defRPr/>
              </a:pPr>
              <a:t>Thursday, November 17, 2022</a:t>
            </a:fld>
            <a:endParaRPr lang="en-US"/>
          </a:p>
        </p:txBody>
      </p:sp>
      <p:sp>
        <p:nvSpPr>
          <p:cNvPr id="49155" name="Slide Number Placeholder 3"/>
          <p:cNvSpPr>
            <a:spLocks noGrp="1"/>
          </p:cNvSpPr>
          <p:nvPr>
            <p:ph type="sldNum" sz="quarter" idx="12"/>
          </p:nvPr>
        </p:nvSpPr>
        <p:spPr/>
        <p:txBody>
          <a:bodyPr/>
          <a:lstStyle/>
          <a:p>
            <a:pPr defTabSz="838200">
              <a:defRPr/>
            </a:pPr>
            <a:fld id="{0482F3A7-36FE-4941-9E25-B210E67ADD67}" type="slidenum">
              <a:rPr lang="en-US"/>
              <a:pPr defTabSz="838200">
                <a:defRPr/>
              </a:pPr>
              <a:t>15</a:t>
            </a:fld>
            <a:endParaRPr lang="en-US"/>
          </a:p>
        </p:txBody>
      </p:sp>
      <p:sp>
        <p:nvSpPr>
          <p:cNvPr id="2150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1509" name="Picture 10" descr="LaddTEM"/>
          <p:cNvPicPr>
            <a:picLocks noChangeAspect="1" noChangeArrowheads="1"/>
          </p:cNvPicPr>
          <p:nvPr/>
        </p:nvPicPr>
        <p:blipFill>
          <a:blip r:embed="rId2"/>
          <a:srcRect/>
          <a:stretch>
            <a:fillRect/>
          </a:stretch>
        </p:blipFill>
        <p:spPr bwMode="auto">
          <a:xfrm>
            <a:off x="352425" y="1371600"/>
            <a:ext cx="4711700" cy="4800600"/>
          </a:xfrm>
          <a:prstGeom prst="rect">
            <a:avLst/>
          </a:prstGeom>
          <a:noFill/>
          <a:ln w="38100">
            <a:solidFill>
              <a:srgbClr val="000000"/>
            </a:solidFill>
            <a:miter lim="800000"/>
            <a:headEnd/>
            <a:tailEnd/>
          </a:ln>
        </p:spPr>
      </p:pic>
      <p:sp>
        <p:nvSpPr>
          <p:cNvPr id="762891" name="Text Box 11"/>
          <p:cNvSpPr txBox="1">
            <a:spLocks noChangeArrowheads="1"/>
          </p:cNvSpPr>
          <p:nvPr/>
        </p:nvSpPr>
        <p:spPr bwMode="auto">
          <a:xfrm>
            <a:off x="5749925" y="1447800"/>
            <a:ext cx="1870075" cy="1190625"/>
          </a:xfrm>
          <a:prstGeom prst="rect">
            <a:avLst/>
          </a:prstGeom>
          <a:noFill/>
          <a:ln w="9525">
            <a:noFill/>
            <a:miter lim="800000"/>
            <a:headEnd/>
            <a:tailEnd/>
          </a:ln>
          <a:effectLst/>
        </p:spPr>
        <p:txBody>
          <a:bodyPr wrap="none" lIns="91433" tIns="45716" rIns="91433" bIns="45716">
            <a:spAutoFit/>
          </a:bodyPr>
          <a:lstStyle/>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Bill Ladd</a:t>
            </a: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1939</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p:txBody>
          <a:bodyPr/>
          <a:lstStyle/>
          <a:p>
            <a:pPr defTabSz="838200">
              <a:defRPr/>
            </a:pPr>
            <a:fld id="{C04BEDC0-410B-493D-ABA8-3E805647D6C9}" type="datetime2">
              <a:rPr lang="en-US"/>
              <a:pPr defTabSz="838200">
                <a:defRPr/>
              </a:pPr>
              <a:t>Thursday, November 17, 2022</a:t>
            </a:fld>
            <a:endParaRPr lang="en-US"/>
          </a:p>
        </p:txBody>
      </p:sp>
      <p:sp>
        <p:nvSpPr>
          <p:cNvPr id="50179" name="Slide Number Placeholder 3"/>
          <p:cNvSpPr>
            <a:spLocks noGrp="1"/>
          </p:cNvSpPr>
          <p:nvPr>
            <p:ph type="sldNum" sz="quarter" idx="12"/>
          </p:nvPr>
        </p:nvSpPr>
        <p:spPr/>
        <p:txBody>
          <a:bodyPr/>
          <a:lstStyle/>
          <a:p>
            <a:pPr defTabSz="838200">
              <a:defRPr/>
            </a:pPr>
            <a:fld id="{E00D94C6-1E0F-42CA-A2D6-2D341071D7B2}" type="slidenum">
              <a:rPr lang="en-US"/>
              <a:pPr defTabSz="838200">
                <a:defRPr/>
              </a:pPr>
              <a:t>16</a:t>
            </a:fld>
            <a:endParaRPr lang="en-US"/>
          </a:p>
        </p:txBody>
      </p:sp>
      <p:sp>
        <p:nvSpPr>
          <p:cNvPr id="22532"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2533" name="Picture 9" descr="james-hillier-1943 RCA"/>
          <p:cNvPicPr>
            <a:picLocks noChangeAspect="1" noChangeArrowheads="1"/>
          </p:cNvPicPr>
          <p:nvPr/>
        </p:nvPicPr>
        <p:blipFill>
          <a:blip r:embed="rId2"/>
          <a:srcRect/>
          <a:stretch>
            <a:fillRect/>
          </a:stretch>
        </p:blipFill>
        <p:spPr bwMode="auto">
          <a:xfrm>
            <a:off x="492125" y="1600200"/>
            <a:ext cx="3517900" cy="3381375"/>
          </a:xfrm>
          <a:prstGeom prst="rect">
            <a:avLst/>
          </a:prstGeom>
          <a:noFill/>
          <a:ln w="38100">
            <a:solidFill>
              <a:srgbClr val="000000"/>
            </a:solidFill>
            <a:miter lim="800000"/>
            <a:headEnd/>
            <a:tailEnd/>
          </a:ln>
        </p:spPr>
      </p:pic>
      <p:pic>
        <p:nvPicPr>
          <p:cNvPr id="22534" name="Picture 10" descr="rcamicroscope EMB 1940"/>
          <p:cNvPicPr>
            <a:picLocks noChangeAspect="1" noChangeArrowheads="1"/>
          </p:cNvPicPr>
          <p:nvPr/>
        </p:nvPicPr>
        <p:blipFill>
          <a:blip r:embed="rId3"/>
          <a:srcRect/>
          <a:stretch>
            <a:fillRect/>
          </a:stretch>
        </p:blipFill>
        <p:spPr bwMode="auto">
          <a:xfrm>
            <a:off x="4572000" y="990600"/>
            <a:ext cx="2020888" cy="5676900"/>
          </a:xfrm>
          <a:prstGeom prst="rect">
            <a:avLst/>
          </a:prstGeom>
          <a:noFill/>
          <a:ln w="38100">
            <a:solidFill>
              <a:srgbClr val="000000"/>
            </a:solidFill>
            <a:miter lim="800000"/>
            <a:headEnd/>
            <a:tailEnd/>
          </a:ln>
        </p:spPr>
      </p:pic>
      <p:sp>
        <p:nvSpPr>
          <p:cNvPr id="22535" name="Text Box 11"/>
          <p:cNvSpPr txBox="1">
            <a:spLocks noChangeArrowheads="1"/>
          </p:cNvSpPr>
          <p:nvPr/>
        </p:nvSpPr>
        <p:spPr bwMode="auto">
          <a:xfrm>
            <a:off x="703263" y="5334000"/>
            <a:ext cx="3246437" cy="579438"/>
          </a:xfrm>
          <a:prstGeom prst="rect">
            <a:avLst/>
          </a:prstGeom>
          <a:noFill/>
          <a:ln w="9525">
            <a:noFill/>
            <a:miter lim="800000"/>
            <a:headEnd/>
            <a:tailEnd/>
          </a:ln>
        </p:spPr>
        <p:txBody>
          <a:bodyPr wrap="none" lIns="91433" tIns="45716" rIns="91433" bIns="45716">
            <a:spAutoFit/>
          </a:bodyPr>
          <a:lstStyle/>
          <a:p>
            <a:pPr eaLnBrk="0" hangingPunct="0"/>
            <a:r>
              <a:rPr lang="en-US" sz="3200">
                <a:solidFill>
                  <a:srgbClr val="0000FF"/>
                </a:solidFill>
                <a:latin typeface="Calibri" pitchFamily="34" charset="0"/>
              </a:rPr>
              <a:t>James Hillier - RCA</a:t>
            </a:r>
          </a:p>
        </p:txBody>
      </p:sp>
      <p:sp>
        <p:nvSpPr>
          <p:cNvPr id="22536" name="Text Box 12"/>
          <p:cNvSpPr txBox="1">
            <a:spLocks noChangeArrowheads="1"/>
          </p:cNvSpPr>
          <p:nvPr/>
        </p:nvSpPr>
        <p:spPr bwMode="auto">
          <a:xfrm>
            <a:off x="6892925" y="3429000"/>
            <a:ext cx="1019175" cy="1077913"/>
          </a:xfrm>
          <a:prstGeom prst="rect">
            <a:avLst/>
          </a:prstGeom>
          <a:noFill/>
          <a:ln w="9525">
            <a:noFill/>
            <a:miter lim="800000"/>
            <a:headEnd/>
            <a:tailEnd/>
          </a:ln>
        </p:spPr>
        <p:txBody>
          <a:bodyPr wrap="none" lIns="91433" tIns="45716" rIns="91433" bIns="45716">
            <a:spAutoFit/>
          </a:bodyPr>
          <a:lstStyle/>
          <a:p>
            <a:pPr eaLnBrk="0" hangingPunct="0"/>
            <a:r>
              <a:rPr lang="en-US" sz="3200">
                <a:solidFill>
                  <a:srgbClr val="0000FF"/>
                </a:solidFill>
                <a:latin typeface="Calibri" pitchFamily="34" charset="0"/>
              </a:rPr>
              <a:t>EMB</a:t>
            </a:r>
          </a:p>
          <a:p>
            <a:pPr eaLnBrk="0" hangingPunct="0"/>
            <a:r>
              <a:rPr lang="en-US" sz="3200">
                <a:solidFill>
                  <a:srgbClr val="0000FF"/>
                </a:solidFill>
                <a:latin typeface="Calibri" pitchFamily="34" charset="0"/>
              </a:rPr>
              <a:t>1940</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p:txBody>
          <a:bodyPr/>
          <a:lstStyle/>
          <a:p>
            <a:pPr defTabSz="838200">
              <a:defRPr/>
            </a:pPr>
            <a:fld id="{283083F3-1CA2-4FC0-B443-5B9C27BD83B2}" type="datetime2">
              <a:rPr lang="en-US"/>
              <a:pPr defTabSz="838200">
                <a:defRPr/>
              </a:pPr>
              <a:t>Thursday, November 17, 2022</a:t>
            </a:fld>
            <a:endParaRPr lang="en-US"/>
          </a:p>
        </p:txBody>
      </p:sp>
      <p:sp>
        <p:nvSpPr>
          <p:cNvPr id="52227" name="Slide Number Placeholder 3"/>
          <p:cNvSpPr>
            <a:spLocks noGrp="1"/>
          </p:cNvSpPr>
          <p:nvPr>
            <p:ph type="sldNum" sz="quarter" idx="12"/>
          </p:nvPr>
        </p:nvSpPr>
        <p:spPr/>
        <p:txBody>
          <a:bodyPr/>
          <a:lstStyle/>
          <a:p>
            <a:pPr defTabSz="838200">
              <a:defRPr/>
            </a:pPr>
            <a:fld id="{5FEAE6F3-FC4E-44AD-A2BA-77DB4FEBCBBD}" type="slidenum">
              <a:rPr lang="en-US"/>
              <a:pPr defTabSz="838200">
                <a:defRPr/>
              </a:pPr>
              <a:t>17</a:t>
            </a:fld>
            <a:endParaRPr lang="en-US"/>
          </a:p>
        </p:txBody>
      </p:sp>
      <p:sp>
        <p:nvSpPr>
          <p:cNvPr id="2355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3557" name="Picture 9"/>
          <p:cNvPicPr>
            <a:picLocks noChangeAspect="1" noChangeArrowheads="1"/>
          </p:cNvPicPr>
          <p:nvPr/>
        </p:nvPicPr>
        <p:blipFill>
          <a:blip r:embed="rId3"/>
          <a:srcRect/>
          <a:stretch>
            <a:fillRect/>
          </a:stretch>
        </p:blipFill>
        <p:spPr bwMode="auto">
          <a:xfrm>
            <a:off x="2960688" y="317500"/>
            <a:ext cx="4337050" cy="5995988"/>
          </a:xfrm>
          <a:prstGeom prst="rect">
            <a:avLst/>
          </a:prstGeom>
          <a:noFill/>
          <a:ln w="9525">
            <a:noFill/>
            <a:miter lim="800000"/>
            <a:headEnd/>
            <a:tailEnd/>
          </a:ln>
        </p:spPr>
      </p:pic>
      <p:sp>
        <p:nvSpPr>
          <p:cNvPr id="23558" name="Text Box 10"/>
          <p:cNvSpPr txBox="1">
            <a:spLocks noChangeArrowheads="1"/>
          </p:cNvSpPr>
          <p:nvPr/>
        </p:nvSpPr>
        <p:spPr bwMode="auto">
          <a:xfrm>
            <a:off x="2540000" y="6038850"/>
            <a:ext cx="5038725" cy="584200"/>
          </a:xfrm>
          <a:prstGeom prst="rect">
            <a:avLst/>
          </a:prstGeom>
          <a:noFill/>
          <a:ln w="9525" algn="ctr">
            <a:noFill/>
            <a:miter lim="800000"/>
            <a:headEnd/>
            <a:tailEnd/>
          </a:ln>
        </p:spPr>
        <p:txBody>
          <a:bodyPr wrap="none" lIns="91433" tIns="45716" rIns="91433" bIns="45716">
            <a:spAutoFit/>
          </a:bodyPr>
          <a:lstStyle/>
          <a:p>
            <a:pPr defTabSz="838200"/>
            <a:r>
              <a:rPr lang="en-US" sz="3200" b="1">
                <a:solidFill>
                  <a:srgbClr val="FF0000"/>
                </a:solidFill>
                <a:latin typeface="Calibri" pitchFamily="34" charset="0"/>
              </a:rPr>
              <a:t>Schematic Diagram of a TEM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1"/>
          <p:cNvSpPr>
            <a:spLocks noGrp="1"/>
          </p:cNvSpPr>
          <p:nvPr>
            <p:ph type="dt" sz="quarter" idx="10"/>
          </p:nvPr>
        </p:nvSpPr>
        <p:spPr/>
        <p:txBody>
          <a:bodyPr/>
          <a:lstStyle/>
          <a:p>
            <a:pPr defTabSz="838200">
              <a:defRPr/>
            </a:pPr>
            <a:fld id="{10E94DB1-4D87-4BC2-B33D-02093D07C3CC}" type="datetime2">
              <a:rPr lang="en-US"/>
              <a:pPr defTabSz="838200">
                <a:defRPr/>
              </a:pPr>
              <a:t>Thursday, November 17, 2022</a:t>
            </a:fld>
            <a:endParaRPr lang="en-US"/>
          </a:p>
        </p:txBody>
      </p:sp>
      <p:sp>
        <p:nvSpPr>
          <p:cNvPr id="51203" name="Slide Number Placeholder 3"/>
          <p:cNvSpPr>
            <a:spLocks noGrp="1"/>
          </p:cNvSpPr>
          <p:nvPr>
            <p:ph type="sldNum" sz="quarter" idx="12"/>
          </p:nvPr>
        </p:nvSpPr>
        <p:spPr/>
        <p:txBody>
          <a:bodyPr/>
          <a:lstStyle/>
          <a:p>
            <a:pPr defTabSz="838200">
              <a:defRPr/>
            </a:pPr>
            <a:fld id="{A8479550-63AD-4CC8-A68C-DABB1D5B5EA4}" type="slidenum">
              <a:rPr lang="en-US"/>
              <a:pPr defTabSz="838200">
                <a:defRPr/>
              </a:pPr>
              <a:t>18</a:t>
            </a:fld>
            <a:endParaRPr lang="en-US"/>
          </a:p>
        </p:txBody>
      </p:sp>
      <p:sp>
        <p:nvSpPr>
          <p:cNvPr id="2458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24581" name="Rectangle 10"/>
          <p:cNvSpPr>
            <a:spLocks noChangeArrowheads="1"/>
          </p:cNvSpPr>
          <p:nvPr/>
        </p:nvSpPr>
        <p:spPr bwMode="auto">
          <a:xfrm>
            <a:off x="0" y="1682750"/>
            <a:ext cx="3643313" cy="2586038"/>
          </a:xfrm>
          <a:prstGeom prst="rect">
            <a:avLst/>
          </a:prstGeom>
          <a:noFill/>
          <a:ln w="9525" algn="ctr">
            <a:noFill/>
            <a:miter lim="800000"/>
            <a:headEnd/>
            <a:tailEnd/>
          </a:ln>
        </p:spPr>
        <p:txBody>
          <a:bodyPr lIns="91433" tIns="45716" rIns="91433" bIns="45716">
            <a:spAutoFit/>
          </a:bodyPr>
          <a:lstStyle/>
          <a:p>
            <a:pPr defTabSz="838200"/>
            <a:r>
              <a:rPr lang="en-US">
                <a:latin typeface="Calibri" pitchFamily="34" charset="0"/>
              </a:rPr>
              <a:t>LaB</a:t>
            </a:r>
            <a:r>
              <a:rPr lang="en-US" baseline="-25000">
                <a:latin typeface="Calibri" pitchFamily="34" charset="0"/>
              </a:rPr>
              <a:t>6</a:t>
            </a:r>
            <a:r>
              <a:rPr lang="en-US">
                <a:latin typeface="Calibri" pitchFamily="34" charset="0"/>
              </a:rPr>
              <a:t> Cathode</a:t>
            </a:r>
          </a:p>
          <a:p>
            <a:pPr defTabSz="838200"/>
            <a:r>
              <a:rPr lang="en-US">
                <a:latin typeface="Calibri" pitchFamily="34" charset="0"/>
              </a:rPr>
              <a:t>Accelerating voltage: 200 keV</a:t>
            </a:r>
          </a:p>
          <a:p>
            <a:pPr defTabSz="838200"/>
            <a:r>
              <a:rPr lang="en-US">
                <a:latin typeface="Calibri" pitchFamily="34" charset="0"/>
              </a:rPr>
              <a:t>CCD camera</a:t>
            </a:r>
          </a:p>
          <a:p>
            <a:pPr defTabSz="838200"/>
            <a:r>
              <a:rPr lang="en-US" b="1">
                <a:latin typeface="Calibri" pitchFamily="34" charset="0"/>
              </a:rPr>
              <a:t>Specimen Holders</a:t>
            </a:r>
          </a:p>
          <a:p>
            <a:pPr defTabSz="838200"/>
            <a:r>
              <a:rPr lang="en-US">
                <a:latin typeface="Calibri" pitchFamily="34" charset="0"/>
              </a:rPr>
              <a:t>Single-tilt</a:t>
            </a:r>
          </a:p>
          <a:p>
            <a:pPr defTabSz="838200"/>
            <a:r>
              <a:rPr lang="en-US">
                <a:latin typeface="Calibri" pitchFamily="34" charset="0"/>
              </a:rPr>
              <a:t>Double-tilt analytical</a:t>
            </a:r>
          </a:p>
          <a:p>
            <a:pPr defTabSz="838200"/>
            <a:r>
              <a:rPr lang="en-US" b="1">
                <a:latin typeface="Calibri" pitchFamily="34" charset="0"/>
              </a:rPr>
              <a:t>Energy dispersive x-ray</a:t>
            </a:r>
          </a:p>
          <a:p>
            <a:pPr defTabSz="838200"/>
            <a:r>
              <a:rPr lang="en-US" b="1">
                <a:latin typeface="Calibri" pitchFamily="34" charset="0"/>
              </a:rPr>
              <a:t>spectroscopy (EDS)</a:t>
            </a:r>
          </a:p>
          <a:p>
            <a:pPr defTabSz="838200"/>
            <a:r>
              <a:rPr lang="en-US">
                <a:latin typeface="Calibri" pitchFamily="34" charset="0"/>
              </a:rPr>
              <a:t>Resolution: &lt;0.2 nm</a:t>
            </a:r>
          </a:p>
        </p:txBody>
      </p:sp>
      <p:pic>
        <p:nvPicPr>
          <p:cNvPr id="24582" name="Picture 12"/>
          <p:cNvPicPr>
            <a:picLocks noChangeAspect="1" noChangeArrowheads="1"/>
          </p:cNvPicPr>
          <p:nvPr/>
        </p:nvPicPr>
        <p:blipFill>
          <a:blip r:embed="rId2"/>
          <a:srcRect b="23441"/>
          <a:stretch>
            <a:fillRect/>
          </a:stretch>
        </p:blipFill>
        <p:spPr bwMode="auto">
          <a:xfrm>
            <a:off x="3590925" y="469900"/>
            <a:ext cx="5254625" cy="6146800"/>
          </a:xfrm>
          <a:prstGeom prst="rect">
            <a:avLst/>
          </a:prstGeom>
          <a:noFill/>
          <a:ln w="9525">
            <a:noFill/>
            <a:miter lim="800000"/>
            <a:headEnd/>
            <a:tailEnd/>
          </a:ln>
        </p:spPr>
      </p:pic>
      <p:sp>
        <p:nvSpPr>
          <p:cNvPr id="24583" name="Text Box 13"/>
          <p:cNvSpPr txBox="1">
            <a:spLocks noChangeArrowheads="1"/>
          </p:cNvSpPr>
          <p:nvPr/>
        </p:nvSpPr>
        <p:spPr bwMode="auto">
          <a:xfrm>
            <a:off x="0" y="469900"/>
            <a:ext cx="1912938" cy="584200"/>
          </a:xfrm>
          <a:prstGeom prst="rect">
            <a:avLst/>
          </a:prstGeom>
          <a:noFill/>
          <a:ln w="9525" algn="ctr">
            <a:noFill/>
            <a:miter lim="800000"/>
            <a:headEnd/>
            <a:tailEnd/>
          </a:ln>
        </p:spPr>
        <p:txBody>
          <a:bodyPr wrap="none" lIns="91433" tIns="45716" rIns="91433" bIns="45716">
            <a:spAutoFit/>
          </a:bodyPr>
          <a:lstStyle/>
          <a:p>
            <a:pPr defTabSz="838200"/>
            <a:r>
              <a:rPr lang="en-US" sz="3200" b="1">
                <a:solidFill>
                  <a:srgbClr val="FF0000"/>
                </a:solidFill>
                <a:latin typeface="Calibri" pitchFamily="34" charset="0"/>
              </a:rPr>
              <a:t>JEOL TEM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765" r="28418"/>
          <a:stretch/>
        </p:blipFill>
        <p:spPr>
          <a:xfrm>
            <a:off x="1219200" y="651164"/>
            <a:ext cx="6574467" cy="5334000"/>
          </a:xfrm>
          <a:prstGeom prst="rect">
            <a:avLst/>
          </a:prstGeom>
        </p:spPr>
      </p:pic>
    </p:spTree>
    <p:extLst>
      <p:ext uri="{BB962C8B-B14F-4D97-AF65-F5344CB8AC3E}">
        <p14:creationId xmlns:p14="http://schemas.microsoft.com/office/powerpoint/2010/main" val="1707620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p>
            <a:pPr defTabSz="838200"/>
            <a:fld id="{288B2421-8A53-4AA6-BE15-1A258916A949}" type="datetime2">
              <a:rPr lang="en-US" smtClean="0"/>
              <a:pPr defTabSz="838200"/>
              <a:t>Thursday, November 17, 2022</a:t>
            </a:fld>
            <a:endParaRPr lang="en-US" smtClean="0"/>
          </a:p>
        </p:txBody>
      </p:sp>
      <p:sp>
        <p:nvSpPr>
          <p:cNvPr id="25603" name="Slide Number Placeholder 3"/>
          <p:cNvSpPr>
            <a:spLocks noGrp="1"/>
          </p:cNvSpPr>
          <p:nvPr>
            <p:ph type="sldNum" sz="quarter" idx="12"/>
          </p:nvPr>
        </p:nvSpPr>
        <p:spPr>
          <a:noFill/>
        </p:spPr>
        <p:txBody>
          <a:bodyPr/>
          <a:lstStyle/>
          <a:p>
            <a:pPr defTabSz="838200"/>
            <a:fld id="{0EE506CC-41C3-4373-93E1-692F17E13723}" type="slidenum">
              <a:rPr lang="en-US" smtClean="0"/>
              <a:pPr defTabSz="838200"/>
              <a:t>2</a:t>
            </a:fld>
            <a:endParaRPr lang="en-US" smtClean="0"/>
          </a:p>
        </p:txBody>
      </p:sp>
      <p:sp>
        <p:nvSpPr>
          <p:cNvPr id="25604" name="Rectangle 5"/>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sp>
        <p:nvSpPr>
          <p:cNvPr id="25605" name="Rectangle 6"/>
          <p:cNvSpPr>
            <a:spLocks noChangeArrowheads="1"/>
          </p:cNvSpPr>
          <p:nvPr/>
        </p:nvSpPr>
        <p:spPr bwMode="auto">
          <a:xfrm>
            <a:off x="1629508" y="2882900"/>
            <a:ext cx="4561743" cy="1701800"/>
          </a:xfrm>
          <a:prstGeom prst="rect">
            <a:avLst/>
          </a:prstGeom>
          <a:solidFill>
            <a:srgbClr val="FFFFFF"/>
          </a:solidFill>
          <a:ln w="12700">
            <a:solidFill>
              <a:srgbClr val="000000"/>
            </a:solidFill>
            <a:miter lim="800000"/>
            <a:headEnd/>
            <a:tailEnd/>
          </a:ln>
        </p:spPr>
        <p:txBody>
          <a:bodyPr/>
          <a:lstStyle/>
          <a:p>
            <a:endParaRPr lang="en-IN"/>
          </a:p>
        </p:txBody>
      </p:sp>
      <p:sp>
        <p:nvSpPr>
          <p:cNvPr id="25606" name="Line 7"/>
          <p:cNvSpPr>
            <a:spLocks noChangeShapeType="1"/>
          </p:cNvSpPr>
          <p:nvPr/>
        </p:nvSpPr>
        <p:spPr bwMode="auto">
          <a:xfrm>
            <a:off x="2360735" y="2917825"/>
            <a:ext cx="0" cy="1714500"/>
          </a:xfrm>
          <a:prstGeom prst="line">
            <a:avLst/>
          </a:prstGeom>
          <a:noFill/>
          <a:ln w="12700">
            <a:solidFill>
              <a:srgbClr val="000000"/>
            </a:solidFill>
            <a:round/>
            <a:headEnd/>
            <a:tailEnd/>
          </a:ln>
        </p:spPr>
        <p:txBody>
          <a:bodyPr/>
          <a:lstStyle/>
          <a:p>
            <a:endParaRPr lang="en-US"/>
          </a:p>
        </p:txBody>
      </p:sp>
      <p:sp>
        <p:nvSpPr>
          <p:cNvPr id="25607" name="Line 8"/>
          <p:cNvSpPr>
            <a:spLocks noChangeShapeType="1"/>
          </p:cNvSpPr>
          <p:nvPr/>
        </p:nvSpPr>
        <p:spPr bwMode="auto">
          <a:xfrm>
            <a:off x="3122735" y="2917825"/>
            <a:ext cx="0" cy="1714500"/>
          </a:xfrm>
          <a:prstGeom prst="line">
            <a:avLst/>
          </a:prstGeom>
          <a:noFill/>
          <a:ln w="12700">
            <a:solidFill>
              <a:srgbClr val="000000"/>
            </a:solidFill>
            <a:round/>
            <a:headEnd/>
            <a:tailEnd/>
          </a:ln>
        </p:spPr>
        <p:txBody>
          <a:bodyPr/>
          <a:lstStyle/>
          <a:p>
            <a:endParaRPr lang="en-US"/>
          </a:p>
        </p:txBody>
      </p:sp>
      <p:sp>
        <p:nvSpPr>
          <p:cNvPr id="25608" name="Line 9"/>
          <p:cNvSpPr>
            <a:spLocks noChangeShapeType="1"/>
          </p:cNvSpPr>
          <p:nvPr/>
        </p:nvSpPr>
        <p:spPr bwMode="auto">
          <a:xfrm>
            <a:off x="3884735" y="2917825"/>
            <a:ext cx="0" cy="1714500"/>
          </a:xfrm>
          <a:prstGeom prst="line">
            <a:avLst/>
          </a:prstGeom>
          <a:noFill/>
          <a:ln w="12700">
            <a:solidFill>
              <a:srgbClr val="000000"/>
            </a:solidFill>
            <a:round/>
            <a:headEnd/>
            <a:tailEnd/>
          </a:ln>
        </p:spPr>
        <p:txBody>
          <a:bodyPr/>
          <a:lstStyle/>
          <a:p>
            <a:endParaRPr lang="en-US"/>
          </a:p>
        </p:txBody>
      </p:sp>
      <p:sp>
        <p:nvSpPr>
          <p:cNvPr id="25609" name="Line 10"/>
          <p:cNvSpPr>
            <a:spLocks noChangeShapeType="1"/>
          </p:cNvSpPr>
          <p:nvPr/>
        </p:nvSpPr>
        <p:spPr bwMode="auto">
          <a:xfrm>
            <a:off x="4646735" y="2917825"/>
            <a:ext cx="0" cy="1714500"/>
          </a:xfrm>
          <a:prstGeom prst="line">
            <a:avLst/>
          </a:prstGeom>
          <a:noFill/>
          <a:ln w="12700">
            <a:solidFill>
              <a:srgbClr val="000000"/>
            </a:solidFill>
            <a:round/>
            <a:headEnd/>
            <a:tailEnd/>
          </a:ln>
        </p:spPr>
        <p:txBody>
          <a:bodyPr/>
          <a:lstStyle/>
          <a:p>
            <a:endParaRPr lang="en-US"/>
          </a:p>
        </p:txBody>
      </p:sp>
      <p:sp>
        <p:nvSpPr>
          <p:cNvPr id="25610" name="Line 11"/>
          <p:cNvSpPr>
            <a:spLocks noChangeShapeType="1"/>
          </p:cNvSpPr>
          <p:nvPr/>
        </p:nvSpPr>
        <p:spPr bwMode="auto">
          <a:xfrm>
            <a:off x="5408735" y="2917825"/>
            <a:ext cx="0" cy="1714500"/>
          </a:xfrm>
          <a:prstGeom prst="line">
            <a:avLst/>
          </a:prstGeom>
          <a:noFill/>
          <a:ln w="12700">
            <a:solidFill>
              <a:srgbClr val="000000"/>
            </a:solidFill>
            <a:round/>
            <a:headEnd/>
            <a:tailEnd/>
          </a:ln>
        </p:spPr>
        <p:txBody>
          <a:bodyPr/>
          <a:lstStyle/>
          <a:p>
            <a:endParaRPr lang="en-US"/>
          </a:p>
        </p:txBody>
      </p:sp>
      <p:sp>
        <p:nvSpPr>
          <p:cNvPr id="25611" name="Rectangle 12"/>
          <p:cNvSpPr>
            <a:spLocks noChangeArrowheads="1"/>
          </p:cNvSpPr>
          <p:nvPr/>
        </p:nvSpPr>
        <p:spPr bwMode="auto">
          <a:xfrm>
            <a:off x="5926016" y="4764089"/>
            <a:ext cx="569067"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100 µm</a:t>
            </a:r>
            <a:endParaRPr lang="en-US" b="1">
              <a:solidFill>
                <a:schemeClr val="tx1"/>
              </a:solidFill>
              <a:latin typeface="Comic Sans MS" pitchFamily="66" charset="0"/>
            </a:endParaRPr>
          </a:p>
        </p:txBody>
      </p:sp>
      <p:sp>
        <p:nvSpPr>
          <p:cNvPr id="25612" name="Rectangle 13"/>
          <p:cNvSpPr>
            <a:spLocks noChangeArrowheads="1"/>
          </p:cNvSpPr>
          <p:nvPr/>
        </p:nvSpPr>
        <p:spPr bwMode="auto">
          <a:xfrm>
            <a:off x="5249008" y="4764089"/>
            <a:ext cx="476092"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 µm</a:t>
            </a:r>
            <a:endParaRPr lang="en-US" b="1">
              <a:solidFill>
                <a:schemeClr val="tx1"/>
              </a:solidFill>
              <a:latin typeface="Comic Sans MS" pitchFamily="66" charset="0"/>
            </a:endParaRPr>
          </a:p>
        </p:txBody>
      </p:sp>
      <p:sp>
        <p:nvSpPr>
          <p:cNvPr id="25613" name="Rectangle 14"/>
          <p:cNvSpPr>
            <a:spLocks noChangeArrowheads="1"/>
          </p:cNvSpPr>
          <p:nvPr/>
        </p:nvSpPr>
        <p:spPr bwMode="auto">
          <a:xfrm>
            <a:off x="4519247" y="4764089"/>
            <a:ext cx="383118"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 µm</a:t>
            </a:r>
            <a:endParaRPr lang="en-US" b="1">
              <a:solidFill>
                <a:schemeClr val="tx1"/>
              </a:solidFill>
              <a:latin typeface="Comic Sans MS" pitchFamily="66" charset="0"/>
            </a:endParaRPr>
          </a:p>
        </p:txBody>
      </p:sp>
      <p:sp>
        <p:nvSpPr>
          <p:cNvPr id="25614" name="Rectangle 15"/>
          <p:cNvSpPr>
            <a:spLocks noChangeArrowheads="1"/>
          </p:cNvSpPr>
          <p:nvPr/>
        </p:nvSpPr>
        <p:spPr bwMode="auto">
          <a:xfrm>
            <a:off x="3682512" y="4764089"/>
            <a:ext cx="575479"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100 nm</a:t>
            </a:r>
            <a:endParaRPr lang="en-US" b="1">
              <a:solidFill>
                <a:schemeClr val="tx1"/>
              </a:solidFill>
              <a:latin typeface="Comic Sans MS" pitchFamily="66" charset="0"/>
            </a:endParaRPr>
          </a:p>
        </p:txBody>
      </p:sp>
      <p:sp>
        <p:nvSpPr>
          <p:cNvPr id="25615" name="Rectangle 16"/>
          <p:cNvSpPr>
            <a:spLocks noChangeArrowheads="1"/>
          </p:cNvSpPr>
          <p:nvPr/>
        </p:nvSpPr>
        <p:spPr bwMode="auto">
          <a:xfrm>
            <a:off x="2942492" y="4764089"/>
            <a:ext cx="482504"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 nm</a:t>
            </a:r>
            <a:endParaRPr lang="en-US" b="1">
              <a:solidFill>
                <a:schemeClr val="tx1"/>
              </a:solidFill>
              <a:latin typeface="Comic Sans MS" pitchFamily="66" charset="0"/>
            </a:endParaRPr>
          </a:p>
        </p:txBody>
      </p:sp>
      <p:sp>
        <p:nvSpPr>
          <p:cNvPr id="25616" name="Rectangle 17"/>
          <p:cNvSpPr>
            <a:spLocks noChangeArrowheads="1"/>
          </p:cNvSpPr>
          <p:nvPr/>
        </p:nvSpPr>
        <p:spPr bwMode="auto">
          <a:xfrm>
            <a:off x="2233247" y="4764089"/>
            <a:ext cx="389530"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 nm</a:t>
            </a:r>
            <a:endParaRPr lang="en-US" b="1">
              <a:solidFill>
                <a:schemeClr val="tx1"/>
              </a:solidFill>
              <a:latin typeface="Comic Sans MS" pitchFamily="66" charset="0"/>
            </a:endParaRPr>
          </a:p>
        </p:txBody>
      </p:sp>
      <p:sp>
        <p:nvSpPr>
          <p:cNvPr id="25617" name="Rectangle 18"/>
          <p:cNvSpPr>
            <a:spLocks noChangeArrowheads="1"/>
          </p:cNvSpPr>
          <p:nvPr/>
        </p:nvSpPr>
        <p:spPr bwMode="auto">
          <a:xfrm>
            <a:off x="1439008" y="4764089"/>
            <a:ext cx="52899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0.1 nm</a:t>
            </a:r>
            <a:endParaRPr lang="en-US" b="1">
              <a:solidFill>
                <a:schemeClr val="tx1"/>
              </a:solidFill>
              <a:latin typeface="Comic Sans MS" pitchFamily="66" charset="0"/>
            </a:endParaRPr>
          </a:p>
        </p:txBody>
      </p:sp>
      <p:sp>
        <p:nvSpPr>
          <p:cNvPr id="25618" name="Line 19"/>
          <p:cNvSpPr>
            <a:spLocks noChangeShapeType="1"/>
          </p:cNvSpPr>
          <p:nvPr/>
        </p:nvSpPr>
        <p:spPr bwMode="auto">
          <a:xfrm flipH="1">
            <a:off x="1598735" y="4954589"/>
            <a:ext cx="4572000" cy="1587"/>
          </a:xfrm>
          <a:prstGeom prst="line">
            <a:avLst/>
          </a:prstGeom>
          <a:noFill/>
          <a:ln w="12700">
            <a:solidFill>
              <a:srgbClr val="FFFF99"/>
            </a:solidFill>
            <a:round/>
            <a:headEnd/>
            <a:tailEnd/>
          </a:ln>
        </p:spPr>
        <p:txBody>
          <a:bodyPr/>
          <a:lstStyle/>
          <a:p>
            <a:endParaRPr lang="en-US"/>
          </a:p>
        </p:txBody>
      </p:sp>
      <p:sp>
        <p:nvSpPr>
          <p:cNvPr id="25619" name="Rectangle 20"/>
          <p:cNvSpPr>
            <a:spLocks noChangeArrowheads="1"/>
          </p:cNvSpPr>
          <p:nvPr/>
        </p:nvSpPr>
        <p:spPr bwMode="auto">
          <a:xfrm>
            <a:off x="5307623" y="3114675"/>
            <a:ext cx="857250" cy="203200"/>
          </a:xfrm>
          <a:prstGeom prst="rect">
            <a:avLst/>
          </a:prstGeom>
          <a:blipFill dpi="0" rotWithShape="0">
            <a:blip r:embed="rId2"/>
            <a:srcRect/>
            <a:tile tx="0" ty="0" sx="100000" sy="100000" flip="none" algn="tl"/>
          </a:blipFill>
          <a:ln w="12700">
            <a:solidFill>
              <a:srgbClr val="000000"/>
            </a:solidFill>
            <a:miter lim="800000"/>
            <a:headEnd/>
            <a:tailEnd/>
          </a:ln>
        </p:spPr>
        <p:txBody>
          <a:bodyPr/>
          <a:lstStyle/>
          <a:p>
            <a:endParaRPr lang="en-IN"/>
          </a:p>
        </p:txBody>
      </p:sp>
      <p:sp>
        <p:nvSpPr>
          <p:cNvPr id="25620" name="Rectangle 21"/>
          <p:cNvSpPr>
            <a:spLocks noChangeArrowheads="1"/>
          </p:cNvSpPr>
          <p:nvPr/>
        </p:nvSpPr>
        <p:spPr bwMode="auto">
          <a:xfrm>
            <a:off x="3783624" y="3484563"/>
            <a:ext cx="1608992" cy="201612"/>
          </a:xfrm>
          <a:prstGeom prst="rect">
            <a:avLst/>
          </a:prstGeom>
          <a:blipFill dpi="0" rotWithShape="0">
            <a:blip r:embed="rId2"/>
            <a:srcRect/>
            <a:tile tx="0" ty="0" sx="100000" sy="100000" flip="none" algn="tl"/>
          </a:blipFill>
          <a:ln w="12700">
            <a:solidFill>
              <a:srgbClr val="000000"/>
            </a:solidFill>
            <a:miter lim="800000"/>
            <a:headEnd/>
            <a:tailEnd/>
          </a:ln>
        </p:spPr>
        <p:txBody>
          <a:bodyPr/>
          <a:lstStyle/>
          <a:p>
            <a:endParaRPr lang="en-IN"/>
          </a:p>
        </p:txBody>
      </p:sp>
      <p:sp>
        <p:nvSpPr>
          <p:cNvPr id="25621" name="Rectangle 22"/>
          <p:cNvSpPr>
            <a:spLocks noChangeArrowheads="1"/>
          </p:cNvSpPr>
          <p:nvPr/>
        </p:nvSpPr>
        <p:spPr bwMode="auto">
          <a:xfrm>
            <a:off x="2640624" y="3852863"/>
            <a:ext cx="1333500" cy="214312"/>
          </a:xfrm>
          <a:prstGeom prst="rect">
            <a:avLst/>
          </a:prstGeom>
          <a:blipFill dpi="0" rotWithShape="0">
            <a:blip r:embed="rId2"/>
            <a:srcRect/>
            <a:tile tx="0" ty="0" sx="100000" sy="100000" flip="none" algn="tl"/>
          </a:blipFill>
          <a:ln w="12700">
            <a:solidFill>
              <a:srgbClr val="000000"/>
            </a:solidFill>
            <a:miter lim="800000"/>
            <a:headEnd/>
            <a:tailEnd/>
          </a:ln>
        </p:spPr>
        <p:txBody>
          <a:bodyPr/>
          <a:lstStyle/>
          <a:p>
            <a:endParaRPr lang="en-IN"/>
          </a:p>
        </p:txBody>
      </p:sp>
      <p:sp>
        <p:nvSpPr>
          <p:cNvPr id="25622" name="Rectangle 23"/>
          <p:cNvSpPr>
            <a:spLocks noChangeArrowheads="1"/>
          </p:cNvSpPr>
          <p:nvPr/>
        </p:nvSpPr>
        <p:spPr bwMode="auto">
          <a:xfrm>
            <a:off x="1846385" y="4210051"/>
            <a:ext cx="1059474" cy="227013"/>
          </a:xfrm>
          <a:prstGeom prst="rect">
            <a:avLst/>
          </a:prstGeom>
          <a:blipFill dpi="0" rotWithShape="0">
            <a:blip r:embed="rId2"/>
            <a:srcRect/>
            <a:tile tx="0" ty="0" sx="100000" sy="100000" flip="none" algn="tl"/>
          </a:blipFill>
          <a:ln w="12700">
            <a:solidFill>
              <a:srgbClr val="000000"/>
            </a:solidFill>
            <a:miter lim="800000"/>
            <a:headEnd/>
            <a:tailEnd/>
          </a:ln>
        </p:spPr>
        <p:txBody>
          <a:bodyPr/>
          <a:lstStyle/>
          <a:p>
            <a:endParaRPr lang="en-IN"/>
          </a:p>
        </p:txBody>
      </p:sp>
      <p:sp>
        <p:nvSpPr>
          <p:cNvPr id="25623" name="Rectangle 24"/>
          <p:cNvSpPr>
            <a:spLocks noChangeArrowheads="1"/>
          </p:cNvSpPr>
          <p:nvPr/>
        </p:nvSpPr>
        <p:spPr bwMode="auto">
          <a:xfrm>
            <a:off x="5376497" y="2882900"/>
            <a:ext cx="1061188"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Conventional</a:t>
            </a:r>
            <a:endParaRPr lang="en-US" b="1">
              <a:solidFill>
                <a:schemeClr val="tx1"/>
              </a:solidFill>
              <a:latin typeface="Comic Sans MS" pitchFamily="66" charset="0"/>
            </a:endParaRPr>
          </a:p>
        </p:txBody>
      </p:sp>
      <p:sp>
        <p:nvSpPr>
          <p:cNvPr id="25624" name="Rectangle 25"/>
          <p:cNvSpPr>
            <a:spLocks noChangeArrowheads="1"/>
          </p:cNvSpPr>
          <p:nvPr/>
        </p:nvSpPr>
        <p:spPr bwMode="auto">
          <a:xfrm>
            <a:off x="6296758" y="2917825"/>
            <a:ext cx="716543"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Filtration</a:t>
            </a:r>
            <a:endParaRPr lang="en-US" b="1">
              <a:solidFill>
                <a:schemeClr val="tx1"/>
              </a:solidFill>
              <a:latin typeface="Comic Sans MS" pitchFamily="66" charset="0"/>
            </a:endParaRPr>
          </a:p>
        </p:txBody>
      </p:sp>
      <p:sp>
        <p:nvSpPr>
          <p:cNvPr id="25625" name="Rectangle 26"/>
          <p:cNvSpPr>
            <a:spLocks noChangeArrowheads="1"/>
          </p:cNvSpPr>
          <p:nvPr/>
        </p:nvSpPr>
        <p:spPr bwMode="auto">
          <a:xfrm>
            <a:off x="3894992" y="3251200"/>
            <a:ext cx="1115690"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Microfiltration</a:t>
            </a:r>
            <a:endParaRPr lang="en-US" b="1">
              <a:solidFill>
                <a:schemeClr val="tx1"/>
              </a:solidFill>
              <a:latin typeface="Comic Sans MS" pitchFamily="66" charset="0"/>
            </a:endParaRPr>
          </a:p>
        </p:txBody>
      </p:sp>
      <p:sp>
        <p:nvSpPr>
          <p:cNvPr id="25626" name="Rectangle 27"/>
          <p:cNvSpPr>
            <a:spLocks noChangeArrowheads="1"/>
          </p:cNvSpPr>
          <p:nvPr/>
        </p:nvSpPr>
        <p:spPr bwMode="auto">
          <a:xfrm>
            <a:off x="2646485" y="3597275"/>
            <a:ext cx="1049967"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Ultrafiltration</a:t>
            </a:r>
            <a:endParaRPr lang="en-US" b="1">
              <a:solidFill>
                <a:schemeClr val="tx1"/>
              </a:solidFill>
              <a:latin typeface="Comic Sans MS" pitchFamily="66" charset="0"/>
            </a:endParaRPr>
          </a:p>
        </p:txBody>
      </p:sp>
      <p:sp>
        <p:nvSpPr>
          <p:cNvPr id="25627" name="Rectangle 28"/>
          <p:cNvSpPr>
            <a:spLocks noChangeArrowheads="1"/>
          </p:cNvSpPr>
          <p:nvPr/>
        </p:nvSpPr>
        <p:spPr bwMode="auto">
          <a:xfrm>
            <a:off x="1704243" y="3811589"/>
            <a:ext cx="649217"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Reverse</a:t>
            </a:r>
            <a:endParaRPr lang="en-US" b="1">
              <a:solidFill>
                <a:schemeClr val="tx1"/>
              </a:solidFill>
              <a:latin typeface="Comic Sans MS" pitchFamily="66" charset="0"/>
            </a:endParaRPr>
          </a:p>
        </p:txBody>
      </p:sp>
      <p:sp>
        <p:nvSpPr>
          <p:cNvPr id="25628" name="Rectangle 29"/>
          <p:cNvSpPr>
            <a:spLocks noChangeArrowheads="1"/>
          </p:cNvSpPr>
          <p:nvPr/>
        </p:nvSpPr>
        <p:spPr bwMode="auto">
          <a:xfrm>
            <a:off x="1704243" y="3978275"/>
            <a:ext cx="70532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Osmosis</a:t>
            </a:r>
            <a:endParaRPr lang="en-US" b="1">
              <a:solidFill>
                <a:schemeClr val="tx1"/>
              </a:solidFill>
              <a:latin typeface="Comic Sans MS" pitchFamily="66" charset="0"/>
            </a:endParaRPr>
          </a:p>
        </p:txBody>
      </p:sp>
      <p:sp>
        <p:nvSpPr>
          <p:cNvPr id="25629" name="Rectangle 30"/>
          <p:cNvSpPr>
            <a:spLocks noChangeArrowheads="1"/>
          </p:cNvSpPr>
          <p:nvPr/>
        </p:nvSpPr>
        <p:spPr bwMode="auto">
          <a:xfrm>
            <a:off x="1608993" y="1917700"/>
            <a:ext cx="120226"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H</a:t>
            </a:r>
            <a:endParaRPr lang="en-US" b="1">
              <a:solidFill>
                <a:schemeClr val="tx1"/>
              </a:solidFill>
              <a:latin typeface="Comic Sans MS" pitchFamily="66" charset="0"/>
            </a:endParaRPr>
          </a:p>
        </p:txBody>
      </p:sp>
      <p:sp>
        <p:nvSpPr>
          <p:cNvPr id="25630" name="Rectangle 31"/>
          <p:cNvSpPr>
            <a:spLocks noChangeArrowheads="1"/>
          </p:cNvSpPr>
          <p:nvPr/>
        </p:nvSpPr>
        <p:spPr bwMode="auto">
          <a:xfrm>
            <a:off x="1714500" y="1978026"/>
            <a:ext cx="64120" cy="138499"/>
          </a:xfrm>
          <a:prstGeom prst="rect">
            <a:avLst/>
          </a:prstGeom>
          <a:noFill/>
          <a:ln w="9525">
            <a:noFill/>
            <a:miter lim="800000"/>
            <a:headEnd/>
            <a:tailEnd/>
          </a:ln>
        </p:spPr>
        <p:txBody>
          <a:bodyPr wrap="none" lIns="0" tIns="0" rIns="0" bIns="0">
            <a:spAutoFit/>
          </a:bodyPr>
          <a:lstStyle/>
          <a:p>
            <a:pPr algn="l" defTabSz="838200"/>
            <a:r>
              <a:rPr lang="en-US" sz="900" b="1">
                <a:solidFill>
                  <a:schemeClr val="tx1"/>
                </a:solidFill>
                <a:latin typeface="Helvetica"/>
              </a:rPr>
              <a:t>2</a:t>
            </a:r>
            <a:endParaRPr lang="en-US" b="1">
              <a:solidFill>
                <a:schemeClr val="tx1"/>
              </a:solidFill>
              <a:latin typeface="Comic Sans MS" pitchFamily="66" charset="0"/>
            </a:endParaRPr>
          </a:p>
        </p:txBody>
      </p:sp>
      <p:sp>
        <p:nvSpPr>
          <p:cNvPr id="25631" name="Rectangle 32"/>
          <p:cNvSpPr>
            <a:spLocks noChangeArrowheads="1"/>
          </p:cNvSpPr>
          <p:nvPr/>
        </p:nvSpPr>
        <p:spPr bwMode="auto">
          <a:xfrm>
            <a:off x="1777512" y="1917700"/>
            <a:ext cx="129844"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O</a:t>
            </a:r>
            <a:endParaRPr lang="en-US" b="1">
              <a:solidFill>
                <a:schemeClr val="tx1"/>
              </a:solidFill>
              <a:latin typeface="Comic Sans MS" pitchFamily="66" charset="0"/>
            </a:endParaRPr>
          </a:p>
        </p:txBody>
      </p:sp>
      <p:sp>
        <p:nvSpPr>
          <p:cNvPr id="25632" name="Rectangle 33"/>
          <p:cNvSpPr>
            <a:spLocks noChangeArrowheads="1"/>
          </p:cNvSpPr>
          <p:nvPr/>
        </p:nvSpPr>
        <p:spPr bwMode="auto">
          <a:xfrm>
            <a:off x="1481504" y="2120900"/>
            <a:ext cx="64120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(0.2 nm)</a:t>
            </a:r>
            <a:endParaRPr lang="en-US" b="1">
              <a:solidFill>
                <a:schemeClr val="tx1"/>
              </a:solidFill>
              <a:latin typeface="Comic Sans MS" pitchFamily="66" charset="0"/>
            </a:endParaRPr>
          </a:p>
        </p:txBody>
      </p:sp>
      <p:sp>
        <p:nvSpPr>
          <p:cNvPr id="25633" name="Rectangle 34"/>
          <p:cNvSpPr>
            <a:spLocks noChangeArrowheads="1"/>
          </p:cNvSpPr>
          <p:nvPr/>
        </p:nvSpPr>
        <p:spPr bwMode="auto">
          <a:xfrm>
            <a:off x="2466243" y="1917700"/>
            <a:ext cx="96661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Hemoglobin</a:t>
            </a:r>
            <a:endParaRPr lang="en-US" b="1">
              <a:solidFill>
                <a:schemeClr val="tx1"/>
              </a:solidFill>
              <a:latin typeface="Comic Sans MS" pitchFamily="66" charset="0"/>
            </a:endParaRPr>
          </a:p>
        </p:txBody>
      </p:sp>
      <p:sp>
        <p:nvSpPr>
          <p:cNvPr id="25634" name="Rectangle 35"/>
          <p:cNvSpPr>
            <a:spLocks noChangeArrowheads="1"/>
          </p:cNvSpPr>
          <p:nvPr/>
        </p:nvSpPr>
        <p:spPr bwMode="auto">
          <a:xfrm>
            <a:off x="2656743" y="2084389"/>
            <a:ext cx="501740"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(7 nm)</a:t>
            </a:r>
            <a:endParaRPr lang="en-US" b="1">
              <a:solidFill>
                <a:schemeClr val="tx1"/>
              </a:solidFill>
              <a:latin typeface="Comic Sans MS" pitchFamily="66" charset="0"/>
            </a:endParaRPr>
          </a:p>
        </p:txBody>
      </p:sp>
      <p:sp>
        <p:nvSpPr>
          <p:cNvPr id="25635" name="Rectangle 36"/>
          <p:cNvSpPr>
            <a:spLocks noChangeArrowheads="1"/>
          </p:cNvSpPr>
          <p:nvPr/>
        </p:nvSpPr>
        <p:spPr bwMode="auto">
          <a:xfrm>
            <a:off x="3640015" y="1930400"/>
            <a:ext cx="413768"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Virus</a:t>
            </a:r>
            <a:endParaRPr lang="en-US" b="1">
              <a:solidFill>
                <a:schemeClr val="tx1"/>
              </a:solidFill>
              <a:latin typeface="Comic Sans MS" pitchFamily="66" charset="0"/>
            </a:endParaRPr>
          </a:p>
        </p:txBody>
      </p:sp>
      <p:sp>
        <p:nvSpPr>
          <p:cNvPr id="25636" name="Rectangle 37"/>
          <p:cNvSpPr>
            <a:spLocks noChangeArrowheads="1"/>
          </p:cNvSpPr>
          <p:nvPr/>
        </p:nvSpPr>
        <p:spPr bwMode="auto">
          <a:xfrm>
            <a:off x="3408485" y="2097089"/>
            <a:ext cx="929742"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(10-100 nm)</a:t>
            </a:r>
            <a:endParaRPr lang="en-US" b="1">
              <a:solidFill>
                <a:schemeClr val="tx1"/>
              </a:solidFill>
              <a:latin typeface="Comic Sans MS" pitchFamily="66" charset="0"/>
            </a:endParaRPr>
          </a:p>
        </p:txBody>
      </p:sp>
      <p:sp>
        <p:nvSpPr>
          <p:cNvPr id="25637" name="Rectangle 38"/>
          <p:cNvSpPr>
            <a:spLocks noChangeArrowheads="1"/>
          </p:cNvSpPr>
          <p:nvPr/>
        </p:nvSpPr>
        <p:spPr bwMode="auto">
          <a:xfrm>
            <a:off x="4201258" y="1917700"/>
            <a:ext cx="780663"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Microbial </a:t>
            </a:r>
            <a:endParaRPr lang="en-US" b="1">
              <a:solidFill>
                <a:schemeClr val="tx1"/>
              </a:solidFill>
              <a:latin typeface="Comic Sans MS" pitchFamily="66" charset="0"/>
            </a:endParaRPr>
          </a:p>
        </p:txBody>
      </p:sp>
      <p:sp>
        <p:nvSpPr>
          <p:cNvPr id="25638" name="Rectangle 39"/>
          <p:cNvSpPr>
            <a:spLocks noChangeArrowheads="1"/>
          </p:cNvSpPr>
          <p:nvPr/>
        </p:nvSpPr>
        <p:spPr bwMode="auto">
          <a:xfrm>
            <a:off x="4847492" y="1917700"/>
            <a:ext cx="399148"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Cells</a:t>
            </a:r>
            <a:endParaRPr lang="en-US" b="1">
              <a:solidFill>
                <a:schemeClr val="tx1"/>
              </a:solidFill>
              <a:latin typeface="Comic Sans MS" pitchFamily="66" charset="0"/>
            </a:endParaRPr>
          </a:p>
        </p:txBody>
      </p:sp>
      <p:sp>
        <p:nvSpPr>
          <p:cNvPr id="25639" name="Rectangle 40"/>
          <p:cNvSpPr>
            <a:spLocks noChangeArrowheads="1"/>
          </p:cNvSpPr>
          <p:nvPr/>
        </p:nvSpPr>
        <p:spPr bwMode="auto">
          <a:xfrm>
            <a:off x="4434254" y="2084389"/>
            <a:ext cx="59311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 µm)</a:t>
            </a:r>
            <a:endParaRPr lang="en-US" b="1">
              <a:solidFill>
                <a:schemeClr val="tx1"/>
              </a:solidFill>
              <a:latin typeface="Comic Sans MS" pitchFamily="66" charset="0"/>
            </a:endParaRPr>
          </a:p>
        </p:txBody>
      </p:sp>
      <p:grpSp>
        <p:nvGrpSpPr>
          <p:cNvPr id="2" name="Group 41"/>
          <p:cNvGrpSpPr>
            <a:grpSpLocks/>
          </p:cNvGrpSpPr>
          <p:nvPr/>
        </p:nvGrpSpPr>
        <p:grpSpPr bwMode="auto">
          <a:xfrm>
            <a:off x="1714501" y="2393950"/>
            <a:ext cx="84992" cy="547688"/>
            <a:chOff x="1120" y="1736"/>
            <a:chExt cx="64" cy="368"/>
          </a:xfrm>
        </p:grpSpPr>
        <p:sp>
          <p:nvSpPr>
            <p:cNvPr id="25679" name="Freeform 42"/>
            <p:cNvSpPr>
              <a:spLocks/>
            </p:cNvSpPr>
            <p:nvPr/>
          </p:nvSpPr>
          <p:spPr bwMode="auto">
            <a:xfrm>
              <a:off x="1120"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headEnd/>
              <a:tailEnd/>
            </a:ln>
          </p:spPr>
          <p:txBody>
            <a:bodyPr/>
            <a:lstStyle/>
            <a:p>
              <a:endParaRPr lang="en-IN"/>
            </a:p>
          </p:txBody>
        </p:sp>
        <p:sp>
          <p:nvSpPr>
            <p:cNvPr id="25680" name="Line 43"/>
            <p:cNvSpPr>
              <a:spLocks noChangeShapeType="1"/>
            </p:cNvSpPr>
            <p:nvPr/>
          </p:nvSpPr>
          <p:spPr bwMode="auto">
            <a:xfrm>
              <a:off x="1152" y="1736"/>
              <a:ext cx="1" cy="344"/>
            </a:xfrm>
            <a:prstGeom prst="line">
              <a:avLst/>
            </a:prstGeom>
            <a:noFill/>
            <a:ln w="12700">
              <a:solidFill>
                <a:srgbClr val="000000"/>
              </a:solidFill>
              <a:round/>
              <a:headEnd/>
              <a:tailEnd/>
            </a:ln>
          </p:spPr>
          <p:txBody>
            <a:bodyPr/>
            <a:lstStyle/>
            <a:p>
              <a:endParaRPr lang="en-US"/>
            </a:p>
          </p:txBody>
        </p:sp>
      </p:grpSp>
      <p:grpSp>
        <p:nvGrpSpPr>
          <p:cNvPr id="3" name="Group 44"/>
          <p:cNvGrpSpPr>
            <a:grpSpLocks/>
          </p:cNvGrpSpPr>
          <p:nvPr/>
        </p:nvGrpSpPr>
        <p:grpSpPr bwMode="auto">
          <a:xfrm>
            <a:off x="2836985" y="2382838"/>
            <a:ext cx="83527" cy="558800"/>
            <a:chOff x="1968" y="1728"/>
            <a:chExt cx="64" cy="376"/>
          </a:xfrm>
        </p:grpSpPr>
        <p:sp>
          <p:nvSpPr>
            <p:cNvPr id="25677" name="Freeform 45"/>
            <p:cNvSpPr>
              <a:spLocks/>
            </p:cNvSpPr>
            <p:nvPr/>
          </p:nvSpPr>
          <p:spPr bwMode="auto">
            <a:xfrm>
              <a:off x="1968"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headEnd/>
              <a:tailEnd/>
            </a:ln>
          </p:spPr>
          <p:txBody>
            <a:bodyPr/>
            <a:lstStyle/>
            <a:p>
              <a:endParaRPr lang="en-IN"/>
            </a:p>
          </p:txBody>
        </p:sp>
        <p:sp>
          <p:nvSpPr>
            <p:cNvPr id="25678" name="Line 46"/>
            <p:cNvSpPr>
              <a:spLocks noChangeShapeType="1"/>
            </p:cNvSpPr>
            <p:nvPr/>
          </p:nvSpPr>
          <p:spPr bwMode="auto">
            <a:xfrm>
              <a:off x="2000" y="1728"/>
              <a:ext cx="1" cy="352"/>
            </a:xfrm>
            <a:prstGeom prst="line">
              <a:avLst/>
            </a:prstGeom>
            <a:noFill/>
            <a:ln w="12700">
              <a:solidFill>
                <a:srgbClr val="000000"/>
              </a:solidFill>
              <a:round/>
              <a:headEnd/>
              <a:tailEnd/>
            </a:ln>
          </p:spPr>
          <p:txBody>
            <a:bodyPr/>
            <a:lstStyle/>
            <a:p>
              <a:endParaRPr lang="en-US"/>
            </a:p>
          </p:txBody>
        </p:sp>
      </p:grpSp>
      <p:grpSp>
        <p:nvGrpSpPr>
          <p:cNvPr id="4" name="Group 47"/>
          <p:cNvGrpSpPr>
            <a:grpSpLocks/>
          </p:cNvGrpSpPr>
          <p:nvPr/>
        </p:nvGrpSpPr>
        <p:grpSpPr bwMode="auto">
          <a:xfrm>
            <a:off x="4604239" y="2370139"/>
            <a:ext cx="83527" cy="560387"/>
            <a:chOff x="3304" y="1720"/>
            <a:chExt cx="64" cy="376"/>
          </a:xfrm>
        </p:grpSpPr>
        <p:sp>
          <p:nvSpPr>
            <p:cNvPr id="25675" name="Freeform 48"/>
            <p:cNvSpPr>
              <a:spLocks/>
            </p:cNvSpPr>
            <p:nvPr/>
          </p:nvSpPr>
          <p:spPr bwMode="auto">
            <a:xfrm>
              <a:off x="3304"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headEnd/>
              <a:tailEnd/>
            </a:ln>
          </p:spPr>
          <p:txBody>
            <a:bodyPr/>
            <a:lstStyle/>
            <a:p>
              <a:endParaRPr lang="en-IN"/>
            </a:p>
          </p:txBody>
        </p:sp>
        <p:sp>
          <p:nvSpPr>
            <p:cNvPr id="25676" name="Line 49"/>
            <p:cNvSpPr>
              <a:spLocks noChangeShapeType="1"/>
            </p:cNvSpPr>
            <p:nvPr/>
          </p:nvSpPr>
          <p:spPr bwMode="auto">
            <a:xfrm>
              <a:off x="3336" y="1720"/>
              <a:ext cx="1" cy="352"/>
            </a:xfrm>
            <a:prstGeom prst="line">
              <a:avLst/>
            </a:prstGeom>
            <a:noFill/>
            <a:ln w="12700">
              <a:solidFill>
                <a:srgbClr val="000000"/>
              </a:solidFill>
              <a:round/>
              <a:headEnd/>
              <a:tailEnd/>
            </a:ln>
          </p:spPr>
          <p:txBody>
            <a:bodyPr/>
            <a:lstStyle/>
            <a:p>
              <a:endParaRPr lang="en-US"/>
            </a:p>
          </p:txBody>
        </p:sp>
      </p:grpSp>
      <p:grpSp>
        <p:nvGrpSpPr>
          <p:cNvPr id="5" name="Group 50"/>
          <p:cNvGrpSpPr>
            <a:grpSpLocks/>
          </p:cNvGrpSpPr>
          <p:nvPr/>
        </p:nvGrpSpPr>
        <p:grpSpPr bwMode="auto">
          <a:xfrm>
            <a:off x="5196254" y="2370139"/>
            <a:ext cx="84992" cy="560387"/>
            <a:chOff x="3752" y="1720"/>
            <a:chExt cx="64" cy="376"/>
          </a:xfrm>
        </p:grpSpPr>
        <p:sp>
          <p:nvSpPr>
            <p:cNvPr id="25673" name="Freeform 51"/>
            <p:cNvSpPr>
              <a:spLocks/>
            </p:cNvSpPr>
            <p:nvPr/>
          </p:nvSpPr>
          <p:spPr bwMode="auto">
            <a:xfrm>
              <a:off x="3752"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headEnd/>
              <a:tailEnd/>
            </a:ln>
          </p:spPr>
          <p:txBody>
            <a:bodyPr/>
            <a:lstStyle/>
            <a:p>
              <a:endParaRPr lang="en-IN"/>
            </a:p>
          </p:txBody>
        </p:sp>
        <p:sp>
          <p:nvSpPr>
            <p:cNvPr id="25674" name="Line 52"/>
            <p:cNvSpPr>
              <a:spLocks noChangeShapeType="1"/>
            </p:cNvSpPr>
            <p:nvPr/>
          </p:nvSpPr>
          <p:spPr bwMode="auto">
            <a:xfrm>
              <a:off x="3784" y="1720"/>
              <a:ext cx="1" cy="352"/>
            </a:xfrm>
            <a:prstGeom prst="line">
              <a:avLst/>
            </a:prstGeom>
            <a:noFill/>
            <a:ln w="12700">
              <a:solidFill>
                <a:srgbClr val="000000"/>
              </a:solidFill>
              <a:round/>
              <a:headEnd/>
              <a:tailEnd/>
            </a:ln>
          </p:spPr>
          <p:txBody>
            <a:bodyPr/>
            <a:lstStyle/>
            <a:p>
              <a:endParaRPr lang="en-US"/>
            </a:p>
          </p:txBody>
        </p:sp>
      </p:grpSp>
      <p:sp>
        <p:nvSpPr>
          <p:cNvPr id="25644" name="Rectangle 53"/>
          <p:cNvSpPr>
            <a:spLocks noChangeArrowheads="1"/>
          </p:cNvSpPr>
          <p:nvPr/>
        </p:nvSpPr>
        <p:spPr bwMode="auto">
          <a:xfrm>
            <a:off x="5313485" y="1917700"/>
            <a:ext cx="714939"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Protozoa</a:t>
            </a:r>
            <a:endParaRPr lang="en-US" b="1">
              <a:solidFill>
                <a:schemeClr val="tx1"/>
              </a:solidFill>
              <a:latin typeface="Comic Sans MS" pitchFamily="66" charset="0"/>
            </a:endParaRPr>
          </a:p>
        </p:txBody>
      </p:sp>
      <p:sp>
        <p:nvSpPr>
          <p:cNvPr id="25645" name="Rectangle 54"/>
          <p:cNvSpPr>
            <a:spLocks noChangeArrowheads="1"/>
          </p:cNvSpPr>
          <p:nvPr/>
        </p:nvSpPr>
        <p:spPr bwMode="auto">
          <a:xfrm>
            <a:off x="5313485" y="2084389"/>
            <a:ext cx="593111"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(&gt;2 µm)</a:t>
            </a:r>
            <a:endParaRPr lang="en-US" b="1">
              <a:solidFill>
                <a:schemeClr val="tx1"/>
              </a:solidFill>
              <a:latin typeface="Comic Sans MS" pitchFamily="66" charset="0"/>
            </a:endParaRPr>
          </a:p>
        </p:txBody>
      </p:sp>
      <p:sp>
        <p:nvSpPr>
          <p:cNvPr id="25646" name="Rectangle 55"/>
          <p:cNvSpPr>
            <a:spLocks noChangeArrowheads="1"/>
          </p:cNvSpPr>
          <p:nvPr/>
        </p:nvSpPr>
        <p:spPr bwMode="auto">
          <a:xfrm>
            <a:off x="4646736" y="5489576"/>
            <a:ext cx="714939" cy="400110"/>
          </a:xfrm>
          <a:prstGeom prst="rect">
            <a:avLst/>
          </a:prstGeom>
          <a:solidFill>
            <a:srgbClr val="CCFF99"/>
          </a:solidFill>
          <a:ln w="6350">
            <a:solidFill>
              <a:srgbClr val="000000"/>
            </a:solidFill>
            <a:miter lim="800000"/>
            <a:headEnd/>
            <a:tailEnd/>
          </a:ln>
        </p:spPr>
        <p:txBody>
          <a:bodyPr wrap="none" lIns="0" tIns="0" rIns="0" bIns="0">
            <a:spAutoFit/>
          </a:bodyPr>
          <a:lstStyle/>
          <a:p>
            <a:pPr algn="l" defTabSz="838200"/>
            <a:r>
              <a:rPr lang="en-US" sz="1300" b="1">
                <a:solidFill>
                  <a:schemeClr val="tx1"/>
                </a:solidFill>
                <a:latin typeface="Helvetica"/>
              </a:rPr>
              <a:t>PM </a:t>
            </a:r>
            <a:r>
              <a:rPr lang="en-US" sz="1300" b="1" baseline="-25000">
                <a:solidFill>
                  <a:schemeClr val="tx1"/>
                </a:solidFill>
                <a:latin typeface="Helvetica"/>
              </a:rPr>
              <a:t>2.5</a:t>
            </a:r>
          </a:p>
          <a:p>
            <a:pPr algn="l" defTabSz="838200"/>
            <a:r>
              <a:rPr lang="en-US" sz="1300" b="1">
                <a:solidFill>
                  <a:schemeClr val="tx1"/>
                </a:solidFill>
                <a:latin typeface="Helvetica"/>
              </a:rPr>
              <a:t>Aerosols</a:t>
            </a:r>
            <a:endParaRPr lang="en-US" b="1">
              <a:solidFill>
                <a:schemeClr val="tx1"/>
              </a:solidFill>
              <a:latin typeface="Comic Sans MS" pitchFamily="66" charset="0"/>
            </a:endParaRPr>
          </a:p>
        </p:txBody>
      </p:sp>
      <p:grpSp>
        <p:nvGrpSpPr>
          <p:cNvPr id="6" name="Group 56"/>
          <p:cNvGrpSpPr>
            <a:grpSpLocks/>
          </p:cNvGrpSpPr>
          <p:nvPr/>
        </p:nvGrpSpPr>
        <p:grpSpPr bwMode="auto">
          <a:xfrm>
            <a:off x="2349012" y="1727201"/>
            <a:ext cx="1545980" cy="142875"/>
            <a:chOff x="1600" y="1288"/>
            <a:chExt cx="1168" cy="96"/>
          </a:xfrm>
        </p:grpSpPr>
        <p:sp>
          <p:nvSpPr>
            <p:cNvPr id="25670" name="Freeform 57"/>
            <p:cNvSpPr>
              <a:spLocks/>
            </p:cNvSpPr>
            <p:nvPr/>
          </p:nvSpPr>
          <p:spPr bwMode="auto">
            <a:xfrm>
              <a:off x="1600" y="1288"/>
              <a:ext cx="112" cy="96"/>
            </a:xfrm>
            <a:custGeom>
              <a:avLst/>
              <a:gdLst>
                <a:gd name="T0" fmla="*/ 0 w 112"/>
                <a:gd name="T1" fmla="*/ 48 h 96"/>
                <a:gd name="T2" fmla="*/ 112 w 112"/>
                <a:gd name="T3" fmla="*/ 0 h 96"/>
                <a:gd name="T4" fmla="*/ 112 w 112"/>
                <a:gd name="T5" fmla="*/ 96 h 96"/>
                <a:gd name="T6" fmla="*/ 0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0" y="48"/>
                  </a:moveTo>
                  <a:lnTo>
                    <a:pt x="112" y="0"/>
                  </a:lnTo>
                  <a:lnTo>
                    <a:pt x="112" y="96"/>
                  </a:lnTo>
                  <a:lnTo>
                    <a:pt x="0" y="48"/>
                  </a:lnTo>
                  <a:close/>
                </a:path>
              </a:pathLst>
            </a:custGeom>
            <a:solidFill>
              <a:srgbClr val="FFFF99"/>
            </a:solidFill>
            <a:ln w="9525">
              <a:solidFill>
                <a:schemeClr val="tx1"/>
              </a:solidFill>
              <a:round/>
              <a:headEnd/>
              <a:tailEnd/>
            </a:ln>
          </p:spPr>
          <p:txBody>
            <a:bodyPr/>
            <a:lstStyle/>
            <a:p>
              <a:endParaRPr lang="en-IN"/>
            </a:p>
          </p:txBody>
        </p:sp>
        <p:sp>
          <p:nvSpPr>
            <p:cNvPr id="25671" name="Freeform 58"/>
            <p:cNvSpPr>
              <a:spLocks/>
            </p:cNvSpPr>
            <p:nvPr/>
          </p:nvSpPr>
          <p:spPr bwMode="auto">
            <a:xfrm>
              <a:off x="2656" y="1288"/>
              <a:ext cx="112" cy="96"/>
            </a:xfrm>
            <a:custGeom>
              <a:avLst/>
              <a:gdLst>
                <a:gd name="T0" fmla="*/ 112 w 112"/>
                <a:gd name="T1" fmla="*/ 48 h 96"/>
                <a:gd name="T2" fmla="*/ 0 w 112"/>
                <a:gd name="T3" fmla="*/ 96 h 96"/>
                <a:gd name="T4" fmla="*/ 0 w 112"/>
                <a:gd name="T5" fmla="*/ 0 h 96"/>
                <a:gd name="T6" fmla="*/ 112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112" y="48"/>
                  </a:moveTo>
                  <a:lnTo>
                    <a:pt x="0" y="96"/>
                  </a:lnTo>
                  <a:lnTo>
                    <a:pt x="0" y="0"/>
                  </a:lnTo>
                  <a:lnTo>
                    <a:pt x="112" y="48"/>
                  </a:lnTo>
                  <a:close/>
                </a:path>
              </a:pathLst>
            </a:custGeom>
            <a:solidFill>
              <a:srgbClr val="FFFF99"/>
            </a:solidFill>
            <a:ln w="9525">
              <a:solidFill>
                <a:schemeClr val="tx1"/>
              </a:solidFill>
              <a:round/>
              <a:headEnd/>
              <a:tailEnd/>
            </a:ln>
          </p:spPr>
          <p:txBody>
            <a:bodyPr/>
            <a:lstStyle/>
            <a:p>
              <a:endParaRPr lang="en-IN"/>
            </a:p>
          </p:txBody>
        </p:sp>
        <p:sp>
          <p:nvSpPr>
            <p:cNvPr id="25672" name="Line 59"/>
            <p:cNvSpPr>
              <a:spLocks noChangeShapeType="1"/>
            </p:cNvSpPr>
            <p:nvPr/>
          </p:nvSpPr>
          <p:spPr bwMode="auto">
            <a:xfrm flipH="1">
              <a:off x="1648" y="1336"/>
              <a:ext cx="1064" cy="1"/>
            </a:xfrm>
            <a:prstGeom prst="line">
              <a:avLst/>
            </a:prstGeom>
            <a:noFill/>
            <a:ln w="38100">
              <a:solidFill>
                <a:schemeClr val="tx1"/>
              </a:solidFill>
              <a:round/>
              <a:headEnd type="triangle" w="med" len="med"/>
              <a:tailEnd type="triangle" w="med" len="med"/>
            </a:ln>
          </p:spPr>
          <p:txBody>
            <a:bodyPr/>
            <a:lstStyle/>
            <a:p>
              <a:endParaRPr lang="en-US"/>
            </a:p>
          </p:txBody>
        </p:sp>
      </p:grpSp>
      <p:sp>
        <p:nvSpPr>
          <p:cNvPr id="25648" name="Rectangle 60"/>
          <p:cNvSpPr>
            <a:spLocks noChangeArrowheads="1"/>
          </p:cNvSpPr>
          <p:nvPr/>
        </p:nvSpPr>
        <p:spPr bwMode="auto">
          <a:xfrm>
            <a:off x="1925515" y="1203326"/>
            <a:ext cx="2713884" cy="246221"/>
          </a:xfrm>
          <a:prstGeom prst="rect">
            <a:avLst/>
          </a:prstGeom>
          <a:noFill/>
          <a:ln w="9525">
            <a:noFill/>
            <a:miter lim="800000"/>
            <a:headEnd/>
            <a:tailEnd/>
          </a:ln>
        </p:spPr>
        <p:txBody>
          <a:bodyPr wrap="none" lIns="0" tIns="0" rIns="0" bIns="0">
            <a:spAutoFit/>
          </a:bodyPr>
          <a:lstStyle/>
          <a:p>
            <a:pPr algn="l" defTabSz="838200"/>
            <a:r>
              <a:rPr lang="en-US" sz="1600" b="1">
                <a:solidFill>
                  <a:schemeClr val="tx1"/>
                </a:solidFill>
                <a:latin typeface="Helvetica"/>
              </a:rPr>
              <a:t>Nanoscale contaminants in </a:t>
            </a:r>
            <a:endParaRPr lang="en-US">
              <a:solidFill>
                <a:schemeClr val="tx1"/>
              </a:solidFill>
              <a:latin typeface="Comic Sans MS" pitchFamily="66" charset="0"/>
            </a:endParaRPr>
          </a:p>
        </p:txBody>
      </p:sp>
      <p:sp>
        <p:nvSpPr>
          <p:cNvPr id="25649" name="Rectangle 61"/>
          <p:cNvSpPr>
            <a:spLocks noChangeArrowheads="1"/>
          </p:cNvSpPr>
          <p:nvPr/>
        </p:nvSpPr>
        <p:spPr bwMode="auto">
          <a:xfrm>
            <a:off x="1852246" y="1417639"/>
            <a:ext cx="2824491" cy="246221"/>
          </a:xfrm>
          <a:prstGeom prst="rect">
            <a:avLst/>
          </a:prstGeom>
          <a:noFill/>
          <a:ln w="9525">
            <a:noFill/>
            <a:miter lim="800000"/>
            <a:headEnd/>
            <a:tailEnd/>
          </a:ln>
        </p:spPr>
        <p:txBody>
          <a:bodyPr wrap="none" lIns="0" tIns="0" rIns="0" bIns="0">
            <a:spAutoFit/>
          </a:bodyPr>
          <a:lstStyle/>
          <a:p>
            <a:pPr algn="l" defTabSz="838200"/>
            <a:r>
              <a:rPr lang="en-US" sz="1600" b="1">
                <a:solidFill>
                  <a:schemeClr val="tx1"/>
                </a:solidFill>
                <a:latin typeface="Helvetica"/>
              </a:rPr>
              <a:t>water and air (little is known)</a:t>
            </a:r>
            <a:endParaRPr lang="en-US">
              <a:solidFill>
                <a:schemeClr val="tx1"/>
              </a:solidFill>
              <a:latin typeface="Comic Sans MS" pitchFamily="66" charset="0"/>
            </a:endParaRPr>
          </a:p>
        </p:txBody>
      </p:sp>
      <p:sp>
        <p:nvSpPr>
          <p:cNvPr id="25650" name="Rectangle 62"/>
          <p:cNvSpPr>
            <a:spLocks noChangeArrowheads="1"/>
          </p:cNvSpPr>
          <p:nvPr/>
        </p:nvSpPr>
        <p:spPr bwMode="auto">
          <a:xfrm>
            <a:off x="1724758" y="488951"/>
            <a:ext cx="4565352" cy="276999"/>
          </a:xfrm>
          <a:prstGeom prst="rect">
            <a:avLst/>
          </a:prstGeom>
          <a:noFill/>
          <a:ln w="9525">
            <a:noFill/>
            <a:miter lim="800000"/>
            <a:headEnd/>
            <a:tailEnd/>
          </a:ln>
        </p:spPr>
        <p:txBody>
          <a:bodyPr wrap="none" lIns="0" tIns="0" rIns="0" bIns="0">
            <a:spAutoFit/>
          </a:bodyPr>
          <a:lstStyle/>
          <a:p>
            <a:pPr algn="l" defTabSz="838200"/>
            <a:r>
              <a:rPr lang="en-US" b="1">
                <a:solidFill>
                  <a:schemeClr val="tx1"/>
                </a:solidFill>
              </a:rPr>
              <a:t>Size Spectrum of Environmental Particles</a:t>
            </a:r>
            <a:endParaRPr lang="en-US">
              <a:solidFill>
                <a:schemeClr val="tx1"/>
              </a:solidFill>
            </a:endParaRPr>
          </a:p>
        </p:txBody>
      </p:sp>
      <p:grpSp>
        <p:nvGrpSpPr>
          <p:cNvPr id="7" name="Group 63"/>
          <p:cNvGrpSpPr>
            <a:grpSpLocks/>
          </p:cNvGrpSpPr>
          <p:nvPr/>
        </p:nvGrpSpPr>
        <p:grpSpPr bwMode="auto">
          <a:xfrm>
            <a:off x="5747239" y="4978401"/>
            <a:ext cx="71804" cy="511175"/>
            <a:chOff x="4168" y="3472"/>
            <a:chExt cx="64" cy="328"/>
          </a:xfrm>
        </p:grpSpPr>
        <p:sp>
          <p:nvSpPr>
            <p:cNvPr id="25668" name="Freeform 64"/>
            <p:cNvSpPr>
              <a:spLocks/>
            </p:cNvSpPr>
            <p:nvPr/>
          </p:nvSpPr>
          <p:spPr bwMode="auto">
            <a:xfrm>
              <a:off x="416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headEnd/>
              <a:tailEnd/>
            </a:ln>
          </p:spPr>
          <p:txBody>
            <a:bodyPr/>
            <a:lstStyle/>
            <a:p>
              <a:endParaRPr lang="en-IN"/>
            </a:p>
          </p:txBody>
        </p:sp>
        <p:sp>
          <p:nvSpPr>
            <p:cNvPr id="25669" name="Line 65"/>
            <p:cNvSpPr>
              <a:spLocks noChangeShapeType="1"/>
            </p:cNvSpPr>
            <p:nvPr/>
          </p:nvSpPr>
          <p:spPr bwMode="auto">
            <a:xfrm>
              <a:off x="4200" y="3488"/>
              <a:ext cx="1" cy="312"/>
            </a:xfrm>
            <a:prstGeom prst="line">
              <a:avLst/>
            </a:prstGeom>
            <a:noFill/>
            <a:ln w="12700">
              <a:solidFill>
                <a:srgbClr val="000000"/>
              </a:solidFill>
              <a:round/>
              <a:headEnd/>
              <a:tailEnd/>
            </a:ln>
          </p:spPr>
          <p:txBody>
            <a:bodyPr/>
            <a:lstStyle/>
            <a:p>
              <a:endParaRPr lang="en-US"/>
            </a:p>
          </p:txBody>
        </p:sp>
      </p:grpSp>
      <p:grpSp>
        <p:nvGrpSpPr>
          <p:cNvPr id="8" name="Group 66"/>
          <p:cNvGrpSpPr>
            <a:grpSpLocks/>
          </p:cNvGrpSpPr>
          <p:nvPr/>
        </p:nvGrpSpPr>
        <p:grpSpPr bwMode="auto">
          <a:xfrm>
            <a:off x="4794739" y="4978401"/>
            <a:ext cx="83527" cy="487363"/>
            <a:chOff x="3448" y="3472"/>
            <a:chExt cx="64" cy="328"/>
          </a:xfrm>
        </p:grpSpPr>
        <p:sp>
          <p:nvSpPr>
            <p:cNvPr id="25666" name="Freeform 67"/>
            <p:cNvSpPr>
              <a:spLocks/>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headEnd/>
              <a:tailEnd/>
            </a:ln>
          </p:spPr>
          <p:txBody>
            <a:bodyPr/>
            <a:lstStyle/>
            <a:p>
              <a:endParaRPr lang="en-IN"/>
            </a:p>
          </p:txBody>
        </p:sp>
        <p:sp>
          <p:nvSpPr>
            <p:cNvPr id="25667" name="Line 68"/>
            <p:cNvSpPr>
              <a:spLocks noChangeShapeType="1"/>
            </p:cNvSpPr>
            <p:nvPr/>
          </p:nvSpPr>
          <p:spPr bwMode="auto">
            <a:xfrm>
              <a:off x="3480" y="3488"/>
              <a:ext cx="1" cy="312"/>
            </a:xfrm>
            <a:prstGeom prst="line">
              <a:avLst/>
            </a:prstGeom>
            <a:noFill/>
            <a:ln w="12700">
              <a:solidFill>
                <a:srgbClr val="000000"/>
              </a:solidFill>
              <a:round/>
              <a:headEnd/>
              <a:tailEnd/>
            </a:ln>
          </p:spPr>
          <p:txBody>
            <a:bodyPr/>
            <a:lstStyle/>
            <a:p>
              <a:endParaRPr lang="en-US"/>
            </a:p>
          </p:txBody>
        </p:sp>
      </p:grpSp>
      <p:sp>
        <p:nvSpPr>
          <p:cNvPr id="25653" name="Rectangle 69"/>
          <p:cNvSpPr>
            <a:spLocks noChangeArrowheads="1"/>
          </p:cNvSpPr>
          <p:nvPr/>
        </p:nvSpPr>
        <p:spPr bwMode="auto">
          <a:xfrm>
            <a:off x="5495192" y="5561014"/>
            <a:ext cx="923330" cy="400110"/>
          </a:xfrm>
          <a:prstGeom prst="rect">
            <a:avLst/>
          </a:prstGeom>
          <a:solidFill>
            <a:srgbClr val="CCFF99"/>
          </a:solidFill>
          <a:ln w="6350">
            <a:solidFill>
              <a:srgbClr val="000000"/>
            </a:solidFill>
            <a:miter lim="800000"/>
            <a:headEnd/>
            <a:tailEnd/>
          </a:ln>
        </p:spPr>
        <p:txBody>
          <a:bodyPr wrap="none" lIns="0" tIns="0" rIns="0" bIns="0">
            <a:spAutoFit/>
          </a:bodyPr>
          <a:lstStyle/>
          <a:p>
            <a:pPr defTabSz="838200"/>
            <a:r>
              <a:rPr lang="en-US" sz="1300" b="1">
                <a:solidFill>
                  <a:schemeClr val="tx1"/>
                </a:solidFill>
                <a:latin typeface="Helvetica"/>
              </a:rPr>
              <a:t>Pollens</a:t>
            </a:r>
          </a:p>
          <a:p>
            <a:pPr defTabSz="838200"/>
            <a:r>
              <a:rPr lang="en-US" sz="1300" b="1">
                <a:solidFill>
                  <a:schemeClr val="tx1"/>
                </a:solidFill>
                <a:latin typeface="Helvetica"/>
              </a:rPr>
              <a:t>(10-100 µm)</a:t>
            </a:r>
          </a:p>
        </p:txBody>
      </p:sp>
      <p:grpSp>
        <p:nvGrpSpPr>
          <p:cNvPr id="9" name="Group 70"/>
          <p:cNvGrpSpPr>
            <a:grpSpLocks/>
          </p:cNvGrpSpPr>
          <p:nvPr/>
        </p:nvGrpSpPr>
        <p:grpSpPr bwMode="auto">
          <a:xfrm>
            <a:off x="3725008" y="2335213"/>
            <a:ext cx="84992" cy="558800"/>
            <a:chOff x="2640" y="1696"/>
            <a:chExt cx="64" cy="376"/>
          </a:xfrm>
        </p:grpSpPr>
        <p:sp>
          <p:nvSpPr>
            <p:cNvPr id="25664" name="Freeform 71"/>
            <p:cNvSpPr>
              <a:spLocks/>
            </p:cNvSpPr>
            <p:nvPr/>
          </p:nvSpPr>
          <p:spPr bwMode="auto">
            <a:xfrm>
              <a:off x="2640" y="1984"/>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headEnd/>
              <a:tailEnd/>
            </a:ln>
          </p:spPr>
          <p:txBody>
            <a:bodyPr/>
            <a:lstStyle/>
            <a:p>
              <a:endParaRPr lang="en-IN"/>
            </a:p>
          </p:txBody>
        </p:sp>
        <p:sp>
          <p:nvSpPr>
            <p:cNvPr id="25665" name="Line 72"/>
            <p:cNvSpPr>
              <a:spLocks noChangeShapeType="1"/>
            </p:cNvSpPr>
            <p:nvPr/>
          </p:nvSpPr>
          <p:spPr bwMode="auto">
            <a:xfrm>
              <a:off x="2672" y="1696"/>
              <a:ext cx="1" cy="352"/>
            </a:xfrm>
            <a:prstGeom prst="line">
              <a:avLst/>
            </a:prstGeom>
            <a:noFill/>
            <a:ln w="12700">
              <a:solidFill>
                <a:srgbClr val="000000"/>
              </a:solidFill>
              <a:round/>
              <a:headEnd/>
              <a:tailEnd/>
            </a:ln>
          </p:spPr>
          <p:txBody>
            <a:bodyPr/>
            <a:lstStyle/>
            <a:p>
              <a:endParaRPr lang="en-US"/>
            </a:p>
          </p:txBody>
        </p:sp>
      </p:grpSp>
      <p:sp>
        <p:nvSpPr>
          <p:cNvPr id="25655" name="Rectangle 73"/>
          <p:cNvSpPr>
            <a:spLocks noChangeArrowheads="1"/>
          </p:cNvSpPr>
          <p:nvPr/>
        </p:nvSpPr>
        <p:spPr bwMode="auto">
          <a:xfrm>
            <a:off x="6510704" y="3406775"/>
            <a:ext cx="1449115"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Adenovirus 75 nm</a:t>
            </a:r>
            <a:endParaRPr lang="en-US" b="1">
              <a:solidFill>
                <a:schemeClr val="tx1"/>
              </a:solidFill>
              <a:latin typeface="Comic Sans MS" pitchFamily="66" charset="0"/>
            </a:endParaRPr>
          </a:p>
        </p:txBody>
      </p:sp>
      <p:sp>
        <p:nvSpPr>
          <p:cNvPr id="25656" name="Rectangle 74"/>
          <p:cNvSpPr>
            <a:spLocks noChangeArrowheads="1"/>
          </p:cNvSpPr>
          <p:nvPr/>
        </p:nvSpPr>
        <p:spPr bwMode="auto">
          <a:xfrm>
            <a:off x="6510704" y="3740150"/>
            <a:ext cx="1691169"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Bacteriophage 80 nm</a:t>
            </a:r>
            <a:endParaRPr lang="en-US" b="1">
              <a:solidFill>
                <a:schemeClr val="tx1"/>
              </a:solidFill>
              <a:latin typeface="Comic Sans MS" pitchFamily="66" charset="0"/>
            </a:endParaRPr>
          </a:p>
        </p:txBody>
      </p:sp>
      <p:sp>
        <p:nvSpPr>
          <p:cNvPr id="25657" name="Rectangle 75"/>
          <p:cNvSpPr>
            <a:spLocks noChangeArrowheads="1"/>
          </p:cNvSpPr>
          <p:nvPr/>
        </p:nvSpPr>
        <p:spPr bwMode="auto">
          <a:xfrm>
            <a:off x="6510705" y="4073525"/>
            <a:ext cx="1348126"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Influenza 100 nm</a:t>
            </a:r>
            <a:endParaRPr lang="en-US" b="1">
              <a:solidFill>
                <a:schemeClr val="tx1"/>
              </a:solidFill>
              <a:latin typeface="Comic Sans MS" pitchFamily="66" charset="0"/>
            </a:endParaRPr>
          </a:p>
        </p:txBody>
      </p:sp>
      <p:sp>
        <p:nvSpPr>
          <p:cNvPr id="25658" name="Rectangle 76"/>
          <p:cNvSpPr>
            <a:spLocks noChangeArrowheads="1"/>
          </p:cNvSpPr>
          <p:nvPr/>
        </p:nvSpPr>
        <p:spPr bwMode="auto">
          <a:xfrm>
            <a:off x="6510704" y="4406900"/>
            <a:ext cx="519373"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E. Coli</a:t>
            </a:r>
            <a:endParaRPr lang="en-US" b="1">
              <a:solidFill>
                <a:schemeClr val="tx1"/>
              </a:solidFill>
              <a:latin typeface="Comic Sans MS" pitchFamily="66" charset="0"/>
            </a:endParaRPr>
          </a:p>
        </p:txBody>
      </p:sp>
      <p:sp>
        <p:nvSpPr>
          <p:cNvPr id="25659" name="Rectangle 77"/>
          <p:cNvSpPr>
            <a:spLocks noChangeArrowheads="1"/>
          </p:cNvSpPr>
          <p:nvPr/>
        </p:nvSpPr>
        <p:spPr bwMode="auto">
          <a:xfrm>
            <a:off x="7154008" y="4383089"/>
            <a:ext cx="668453" cy="200055"/>
          </a:xfrm>
          <a:prstGeom prst="rect">
            <a:avLst/>
          </a:prstGeom>
          <a:noFill/>
          <a:ln w="9525">
            <a:noFill/>
            <a:miter lim="800000"/>
            <a:headEnd/>
            <a:tailEnd/>
          </a:ln>
        </p:spPr>
        <p:txBody>
          <a:bodyPr wrap="none" lIns="0" tIns="0" rIns="0" bIns="0">
            <a:spAutoFit/>
          </a:bodyPr>
          <a:lstStyle/>
          <a:p>
            <a:pPr algn="l" defTabSz="838200"/>
            <a:r>
              <a:rPr lang="en-US" sz="1300" b="1">
                <a:solidFill>
                  <a:schemeClr val="tx1"/>
                </a:solidFill>
                <a:latin typeface="Helvetica"/>
              </a:rPr>
              <a:t>1000 nm</a:t>
            </a:r>
            <a:endParaRPr lang="en-US" b="1">
              <a:solidFill>
                <a:schemeClr val="tx1"/>
              </a:solidFill>
              <a:latin typeface="Comic Sans MS" pitchFamily="66" charset="0"/>
            </a:endParaRPr>
          </a:p>
        </p:txBody>
      </p:sp>
      <p:grpSp>
        <p:nvGrpSpPr>
          <p:cNvPr id="10" name="Group 78"/>
          <p:cNvGrpSpPr>
            <a:grpSpLocks/>
          </p:cNvGrpSpPr>
          <p:nvPr/>
        </p:nvGrpSpPr>
        <p:grpSpPr bwMode="auto">
          <a:xfrm>
            <a:off x="2518997" y="5026026"/>
            <a:ext cx="84992" cy="487363"/>
            <a:chOff x="3448" y="3472"/>
            <a:chExt cx="64" cy="328"/>
          </a:xfrm>
        </p:grpSpPr>
        <p:sp>
          <p:nvSpPr>
            <p:cNvPr id="25662" name="Freeform 79"/>
            <p:cNvSpPr>
              <a:spLocks/>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headEnd/>
              <a:tailEnd/>
            </a:ln>
          </p:spPr>
          <p:txBody>
            <a:bodyPr/>
            <a:lstStyle/>
            <a:p>
              <a:endParaRPr lang="en-IN"/>
            </a:p>
          </p:txBody>
        </p:sp>
        <p:sp>
          <p:nvSpPr>
            <p:cNvPr id="25663" name="Line 80"/>
            <p:cNvSpPr>
              <a:spLocks noChangeShapeType="1"/>
            </p:cNvSpPr>
            <p:nvPr/>
          </p:nvSpPr>
          <p:spPr bwMode="auto">
            <a:xfrm>
              <a:off x="3480" y="3488"/>
              <a:ext cx="1" cy="312"/>
            </a:xfrm>
            <a:prstGeom prst="line">
              <a:avLst/>
            </a:prstGeom>
            <a:noFill/>
            <a:ln w="12700">
              <a:solidFill>
                <a:srgbClr val="000000"/>
              </a:solidFill>
              <a:round/>
              <a:headEnd/>
              <a:tailEnd/>
            </a:ln>
          </p:spPr>
          <p:txBody>
            <a:bodyPr/>
            <a:lstStyle/>
            <a:p>
              <a:endParaRPr lang="en-US"/>
            </a:p>
          </p:txBody>
        </p:sp>
      </p:grpSp>
      <p:sp>
        <p:nvSpPr>
          <p:cNvPr id="25661" name="Text Box 81"/>
          <p:cNvSpPr txBox="1">
            <a:spLocks noChangeArrowheads="1"/>
          </p:cNvSpPr>
          <p:nvPr/>
        </p:nvSpPr>
        <p:spPr bwMode="auto">
          <a:xfrm>
            <a:off x="1408235" y="5561014"/>
            <a:ext cx="2495209" cy="361623"/>
          </a:xfrm>
          <a:prstGeom prst="rect">
            <a:avLst/>
          </a:prstGeom>
          <a:solidFill>
            <a:srgbClr val="FFCC66"/>
          </a:solidFill>
          <a:ln w="9525">
            <a:solidFill>
              <a:schemeClr val="tx1"/>
            </a:solidFill>
            <a:miter lim="800000"/>
            <a:headEnd/>
            <a:tailEnd/>
          </a:ln>
        </p:spPr>
        <p:txBody>
          <a:bodyPr wrap="none" lIns="83807" tIns="41903" rIns="83807" bIns="41903">
            <a:spAutoFit/>
          </a:bodyPr>
          <a:lstStyle/>
          <a:p>
            <a:pPr algn="l" defTabSz="838200"/>
            <a:r>
              <a:rPr lang="en-US">
                <a:solidFill>
                  <a:schemeClr val="tx1"/>
                </a:solidFill>
                <a:latin typeface="Comic Sans MS" pitchFamily="66" charset="0"/>
              </a:rPr>
              <a:t>Fullerenes, nanotubes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1"/>
          <p:cNvSpPr>
            <a:spLocks noGrp="1"/>
          </p:cNvSpPr>
          <p:nvPr>
            <p:ph type="dt" sz="quarter" idx="10"/>
          </p:nvPr>
        </p:nvSpPr>
        <p:spPr/>
        <p:txBody>
          <a:bodyPr/>
          <a:lstStyle/>
          <a:p>
            <a:pPr defTabSz="838200">
              <a:defRPr/>
            </a:pPr>
            <a:fld id="{1D2366C8-0768-42B9-A484-0D1937ED9DA1}" type="datetime2">
              <a:rPr lang="en-US"/>
              <a:pPr defTabSz="838200">
                <a:defRPr/>
              </a:pPr>
              <a:t>Thursday, November 17, 2022</a:t>
            </a:fld>
            <a:endParaRPr lang="en-US"/>
          </a:p>
        </p:txBody>
      </p:sp>
      <p:sp>
        <p:nvSpPr>
          <p:cNvPr id="53251" name="Slide Number Placeholder 3"/>
          <p:cNvSpPr>
            <a:spLocks noGrp="1"/>
          </p:cNvSpPr>
          <p:nvPr>
            <p:ph type="sldNum" sz="quarter" idx="12"/>
          </p:nvPr>
        </p:nvSpPr>
        <p:spPr/>
        <p:txBody>
          <a:bodyPr/>
          <a:lstStyle/>
          <a:p>
            <a:pPr defTabSz="838200">
              <a:defRPr/>
            </a:pPr>
            <a:fld id="{8138508F-EBEB-45D7-87C9-75F881C4A84C}" type="slidenum">
              <a:rPr lang="en-US"/>
              <a:pPr defTabSz="838200">
                <a:defRPr/>
              </a:pPr>
              <a:t>20</a:t>
            </a:fld>
            <a:endParaRPr lang="en-US"/>
          </a:p>
        </p:txBody>
      </p:sp>
      <p:sp>
        <p:nvSpPr>
          <p:cNvPr id="2560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5605" name="Picture 7"/>
          <p:cNvPicPr>
            <a:picLocks noChangeAspect="1" noChangeArrowheads="1"/>
          </p:cNvPicPr>
          <p:nvPr/>
        </p:nvPicPr>
        <p:blipFill>
          <a:blip r:embed="rId2"/>
          <a:srcRect r="48454"/>
          <a:stretch>
            <a:fillRect/>
          </a:stretch>
        </p:blipFill>
        <p:spPr bwMode="auto">
          <a:xfrm>
            <a:off x="298450" y="469900"/>
            <a:ext cx="3865563" cy="5767388"/>
          </a:xfrm>
          <a:prstGeom prst="rect">
            <a:avLst/>
          </a:prstGeom>
          <a:solidFill>
            <a:schemeClr val="accent1">
              <a:alpha val="0"/>
            </a:schemeClr>
          </a:solidFill>
          <a:ln w="9525">
            <a:noFill/>
            <a:miter lim="800000"/>
            <a:headEnd/>
            <a:tailEnd/>
          </a:ln>
        </p:spPr>
      </p:pic>
      <p:sp>
        <p:nvSpPr>
          <p:cNvPr id="25606" name="Text Box 8"/>
          <p:cNvSpPr txBox="1">
            <a:spLocks noChangeArrowheads="1"/>
          </p:cNvSpPr>
          <p:nvPr/>
        </p:nvSpPr>
        <p:spPr bwMode="auto">
          <a:xfrm>
            <a:off x="4292600" y="3413125"/>
            <a:ext cx="4851400" cy="3444875"/>
          </a:xfrm>
          <a:prstGeom prst="rect">
            <a:avLst/>
          </a:prstGeom>
          <a:noFill/>
          <a:ln w="9525" algn="ctr">
            <a:noFill/>
            <a:miter lim="800000"/>
            <a:headEnd/>
            <a:tailEnd/>
          </a:ln>
        </p:spPr>
        <p:txBody>
          <a:bodyPr lIns="91433" tIns="45716" rIns="91433" bIns="45716">
            <a:spAutoFit/>
          </a:bodyPr>
          <a:lstStyle/>
          <a:p>
            <a:pPr defTabSz="838200"/>
            <a:r>
              <a:rPr lang="en-US" sz="2000" b="1">
                <a:solidFill>
                  <a:srgbClr val="FF0000"/>
                </a:solidFill>
                <a:latin typeface="Calibri" pitchFamily="34" charset="0"/>
              </a:rPr>
              <a:t>This is the type of electron gun used in most electron microscope. It is robust relatively cheap and does not require an ultra high vacuum.</a:t>
            </a:r>
          </a:p>
          <a:p>
            <a:pPr defTabSz="838200"/>
            <a:endParaRPr lang="en-US" sz="2000" b="1">
              <a:solidFill>
                <a:srgbClr val="FF0000"/>
              </a:solidFill>
              <a:latin typeface="Calibri" pitchFamily="34" charset="0"/>
            </a:endParaRPr>
          </a:p>
          <a:p>
            <a:pPr defTabSz="838200"/>
            <a:r>
              <a:rPr lang="en-US" sz="2000" b="1">
                <a:solidFill>
                  <a:srgbClr val="FF0000"/>
                </a:solidFill>
                <a:latin typeface="Calibri" pitchFamily="34" charset="0"/>
              </a:rPr>
              <a:t>In the thermo ionic electron gun electrons are emitted from a heated filament and then accelerated towards an anode.</a:t>
            </a:r>
          </a:p>
          <a:p>
            <a:pPr defTabSz="838200"/>
            <a:endParaRPr lang="en-US" sz="2000" b="1">
              <a:solidFill>
                <a:srgbClr val="FF0000"/>
              </a:solidFill>
              <a:latin typeface="Calibri" pitchFamily="34" charset="0"/>
            </a:endParaRPr>
          </a:p>
          <a:p>
            <a:pPr defTabSz="838200"/>
            <a:r>
              <a:rPr lang="en-US" sz="2000" b="1">
                <a:solidFill>
                  <a:srgbClr val="FF0000"/>
                </a:solidFill>
                <a:latin typeface="Calibri" pitchFamily="34" charset="0"/>
              </a:rPr>
              <a:t>A divergent beam of electrons emerges from the anode hole.</a:t>
            </a:r>
          </a:p>
        </p:txBody>
      </p:sp>
      <p:pic>
        <p:nvPicPr>
          <p:cNvPr id="25607" name="Picture 9"/>
          <p:cNvPicPr>
            <a:picLocks noChangeAspect="1" noChangeArrowheads="1"/>
          </p:cNvPicPr>
          <p:nvPr/>
        </p:nvPicPr>
        <p:blipFill>
          <a:blip r:embed="rId3"/>
          <a:srcRect/>
          <a:stretch>
            <a:fillRect/>
          </a:stretch>
        </p:blipFill>
        <p:spPr bwMode="auto">
          <a:xfrm>
            <a:off x="5062538" y="393700"/>
            <a:ext cx="2471737" cy="295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1"/>
          <p:cNvSpPr>
            <a:spLocks noGrp="1"/>
          </p:cNvSpPr>
          <p:nvPr>
            <p:ph type="dt" sz="quarter" idx="10"/>
          </p:nvPr>
        </p:nvSpPr>
        <p:spPr/>
        <p:txBody>
          <a:bodyPr/>
          <a:lstStyle/>
          <a:p>
            <a:pPr defTabSz="838200">
              <a:defRPr/>
            </a:pPr>
            <a:fld id="{9E15FC9A-3D36-40BA-BFD3-8C855B3EF0D3}" type="datetime2">
              <a:rPr lang="en-US"/>
              <a:pPr defTabSz="838200">
                <a:defRPr/>
              </a:pPr>
              <a:t>Thursday, November 17, 2022</a:t>
            </a:fld>
            <a:endParaRPr lang="en-US"/>
          </a:p>
        </p:txBody>
      </p:sp>
      <p:sp>
        <p:nvSpPr>
          <p:cNvPr id="54275" name="Slide Number Placeholder 3"/>
          <p:cNvSpPr>
            <a:spLocks noGrp="1"/>
          </p:cNvSpPr>
          <p:nvPr>
            <p:ph type="sldNum" sz="quarter" idx="12"/>
          </p:nvPr>
        </p:nvSpPr>
        <p:spPr/>
        <p:txBody>
          <a:bodyPr/>
          <a:lstStyle/>
          <a:p>
            <a:pPr defTabSz="838200">
              <a:defRPr/>
            </a:pPr>
            <a:fld id="{1485291B-C43A-4393-8372-0BBFC40D2110}" type="slidenum">
              <a:rPr lang="en-US"/>
              <a:pPr defTabSz="838200">
                <a:defRPr/>
              </a:pPr>
              <a:t>21</a:t>
            </a:fld>
            <a:endParaRPr lang="en-US"/>
          </a:p>
        </p:txBody>
      </p:sp>
      <p:sp>
        <p:nvSpPr>
          <p:cNvPr id="2662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6629" name="Picture 10"/>
          <p:cNvPicPr>
            <a:picLocks noChangeAspect="1" noChangeArrowheads="1"/>
          </p:cNvPicPr>
          <p:nvPr/>
        </p:nvPicPr>
        <p:blipFill>
          <a:blip r:embed="rId2"/>
          <a:srcRect/>
          <a:stretch>
            <a:fillRect/>
          </a:stretch>
        </p:blipFill>
        <p:spPr bwMode="auto">
          <a:xfrm>
            <a:off x="438150" y="317500"/>
            <a:ext cx="4264025" cy="5919788"/>
          </a:xfrm>
          <a:prstGeom prst="rect">
            <a:avLst/>
          </a:prstGeom>
          <a:noFill/>
          <a:ln w="9525">
            <a:noFill/>
            <a:miter lim="800000"/>
            <a:headEnd/>
            <a:tailEnd/>
          </a:ln>
        </p:spPr>
      </p:pic>
      <p:sp>
        <p:nvSpPr>
          <p:cNvPr id="26630" name="Text Box 12"/>
          <p:cNvSpPr txBox="1">
            <a:spLocks noChangeArrowheads="1"/>
          </p:cNvSpPr>
          <p:nvPr/>
        </p:nvSpPr>
        <p:spPr bwMode="auto">
          <a:xfrm>
            <a:off x="5132388" y="620713"/>
            <a:ext cx="3536950" cy="5262562"/>
          </a:xfrm>
          <a:prstGeom prst="rect">
            <a:avLst/>
          </a:prstGeom>
          <a:noFill/>
          <a:ln w="9525" algn="ctr">
            <a:noFill/>
            <a:miter lim="800000"/>
            <a:headEnd/>
            <a:tailEnd/>
          </a:ln>
        </p:spPr>
        <p:txBody>
          <a:bodyPr lIns="91433" tIns="45716" rIns="91433" bIns="45716">
            <a:spAutoFit/>
          </a:bodyPr>
          <a:lstStyle/>
          <a:p>
            <a:pPr defTabSz="838200"/>
            <a:r>
              <a:rPr lang="en-US" sz="2400" b="1">
                <a:solidFill>
                  <a:srgbClr val="000099"/>
                </a:solidFill>
                <a:latin typeface="Calibri" pitchFamily="34" charset="0"/>
              </a:rPr>
              <a:t>In the field emission gun, a very strong electric field (10</a:t>
            </a:r>
            <a:r>
              <a:rPr lang="en-US" sz="2400" b="1" baseline="30000">
                <a:solidFill>
                  <a:srgbClr val="000099"/>
                </a:solidFill>
                <a:latin typeface="Calibri" pitchFamily="34" charset="0"/>
              </a:rPr>
              <a:t>9</a:t>
            </a:r>
            <a:r>
              <a:rPr lang="en-US" sz="2400" b="1">
                <a:solidFill>
                  <a:srgbClr val="000099"/>
                </a:solidFill>
                <a:latin typeface="Calibri" pitchFamily="34" charset="0"/>
              </a:rPr>
              <a:t>Vm</a:t>
            </a:r>
            <a:r>
              <a:rPr lang="en-US" sz="2400" b="1" baseline="30000">
                <a:solidFill>
                  <a:srgbClr val="000099"/>
                </a:solidFill>
                <a:latin typeface="Calibri" pitchFamily="34" charset="0"/>
              </a:rPr>
              <a:t>-1</a:t>
            </a:r>
            <a:r>
              <a:rPr lang="en-US" sz="2400" b="1">
                <a:solidFill>
                  <a:srgbClr val="000099"/>
                </a:solidFill>
                <a:latin typeface="Calibri" pitchFamily="34" charset="0"/>
              </a:rPr>
              <a:t>) is used to extract electrons from a metal filament. Temperature are lower than that needed for thermo ionic emission.</a:t>
            </a:r>
          </a:p>
          <a:p>
            <a:pPr defTabSz="838200"/>
            <a:endParaRPr lang="en-US" sz="2400" b="1">
              <a:solidFill>
                <a:srgbClr val="000099"/>
              </a:solidFill>
              <a:latin typeface="Calibri" pitchFamily="34" charset="0"/>
            </a:endParaRPr>
          </a:p>
          <a:p>
            <a:pPr defTabSz="838200"/>
            <a:r>
              <a:rPr lang="en-US" sz="2400" b="1">
                <a:solidFill>
                  <a:srgbClr val="000099"/>
                </a:solidFill>
                <a:latin typeface="Calibri" pitchFamily="34" charset="0"/>
              </a:rPr>
              <a:t>This gives a much higher source brightness than in thermo ionic guns, but requires a very good vacuum.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1"/>
          <p:cNvSpPr>
            <a:spLocks noGrp="1"/>
          </p:cNvSpPr>
          <p:nvPr>
            <p:ph type="dt" sz="quarter" idx="10"/>
          </p:nvPr>
        </p:nvSpPr>
        <p:spPr/>
        <p:txBody>
          <a:bodyPr/>
          <a:lstStyle/>
          <a:p>
            <a:pPr defTabSz="838200">
              <a:defRPr/>
            </a:pPr>
            <a:fld id="{719E6120-6ABF-4203-90B9-3B022E0DB595}" type="datetime2">
              <a:rPr lang="en-US"/>
              <a:pPr defTabSz="838200">
                <a:defRPr/>
              </a:pPr>
              <a:t>Thursday, November 17, 2022</a:t>
            </a:fld>
            <a:endParaRPr lang="en-US"/>
          </a:p>
        </p:txBody>
      </p:sp>
      <p:sp>
        <p:nvSpPr>
          <p:cNvPr id="55299" name="Slide Number Placeholder 3"/>
          <p:cNvSpPr>
            <a:spLocks noGrp="1"/>
          </p:cNvSpPr>
          <p:nvPr>
            <p:ph type="sldNum" sz="quarter" idx="12"/>
          </p:nvPr>
        </p:nvSpPr>
        <p:spPr/>
        <p:txBody>
          <a:bodyPr/>
          <a:lstStyle/>
          <a:p>
            <a:pPr defTabSz="838200">
              <a:defRPr/>
            </a:pPr>
            <a:fld id="{A3CC4079-78AD-40C3-A240-06E83BD68BCF}" type="slidenum">
              <a:rPr lang="en-US"/>
              <a:pPr defTabSz="838200">
                <a:defRPr/>
              </a:pPr>
              <a:t>22</a:t>
            </a:fld>
            <a:endParaRPr lang="en-US"/>
          </a:p>
        </p:txBody>
      </p:sp>
      <p:sp>
        <p:nvSpPr>
          <p:cNvPr id="27652"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7653" name="Picture 14"/>
          <p:cNvPicPr>
            <a:picLocks noChangeAspect="1" noChangeArrowheads="1"/>
          </p:cNvPicPr>
          <p:nvPr/>
        </p:nvPicPr>
        <p:blipFill>
          <a:blip r:embed="rId2"/>
          <a:srcRect b="57426"/>
          <a:stretch>
            <a:fillRect/>
          </a:stretch>
        </p:blipFill>
        <p:spPr bwMode="auto">
          <a:xfrm>
            <a:off x="369888" y="1076325"/>
            <a:ext cx="4062412" cy="3717925"/>
          </a:xfrm>
          <a:prstGeom prst="rect">
            <a:avLst/>
          </a:prstGeom>
          <a:noFill/>
          <a:ln w="9525" algn="ctr">
            <a:noFill/>
            <a:miter lim="800000"/>
            <a:headEnd/>
            <a:tailEnd/>
          </a:ln>
        </p:spPr>
      </p:pic>
      <p:sp>
        <p:nvSpPr>
          <p:cNvPr id="27654" name="Rectangle 15"/>
          <p:cNvSpPr>
            <a:spLocks noChangeArrowheads="1"/>
          </p:cNvSpPr>
          <p:nvPr/>
        </p:nvSpPr>
        <p:spPr bwMode="auto">
          <a:xfrm>
            <a:off x="4572000" y="620713"/>
            <a:ext cx="4572000" cy="1754187"/>
          </a:xfrm>
          <a:prstGeom prst="rect">
            <a:avLst/>
          </a:prstGeom>
          <a:noFill/>
          <a:ln w="9525" algn="ctr">
            <a:noFill/>
            <a:miter lim="800000"/>
            <a:headEnd/>
            <a:tailEnd/>
          </a:ln>
        </p:spPr>
        <p:txBody>
          <a:bodyPr lIns="91433" tIns="45716" rIns="91433" bIns="45716">
            <a:spAutoFit/>
          </a:bodyPr>
          <a:lstStyle/>
          <a:p>
            <a:pPr defTabSz="838200"/>
            <a:r>
              <a:rPr lang="en-US">
                <a:latin typeface="Calibri" pitchFamily="34" charset="0"/>
              </a:rPr>
              <a:t>A magnetic lens consisting of a tightly wound coil and a soft iron shroud sur-rounding the coil except for a small gap. The field is concentrated in that gap. (b)</a:t>
            </a:r>
          </a:p>
          <a:p>
            <a:pPr defTabSz="838200"/>
            <a:r>
              <a:rPr lang="en-US">
                <a:latin typeface="Calibri" pitchFamily="34" charset="0"/>
              </a:rPr>
              <a:t>Short focal length electromagnetic</a:t>
            </a:r>
          </a:p>
          <a:p>
            <a:pPr defTabSz="838200"/>
            <a:r>
              <a:rPr lang="en-US">
                <a:latin typeface="Calibri" pitchFamily="34" charset="0"/>
              </a:rPr>
              <a:t>lens with pole pieces.</a:t>
            </a:r>
          </a:p>
        </p:txBody>
      </p:sp>
      <p:sp>
        <p:nvSpPr>
          <p:cNvPr id="27655" name="Rectangle 16"/>
          <p:cNvSpPr>
            <a:spLocks noChangeArrowheads="1"/>
          </p:cNvSpPr>
          <p:nvPr/>
        </p:nvSpPr>
        <p:spPr bwMode="auto">
          <a:xfrm>
            <a:off x="4572000" y="3656013"/>
            <a:ext cx="4572000" cy="1477962"/>
          </a:xfrm>
          <a:prstGeom prst="rect">
            <a:avLst/>
          </a:prstGeom>
          <a:noFill/>
          <a:ln w="9525" algn="ctr">
            <a:noFill/>
            <a:miter lim="800000"/>
            <a:headEnd/>
            <a:tailEnd/>
          </a:ln>
        </p:spPr>
        <p:txBody>
          <a:bodyPr lIns="91433" tIns="45716" rIns="91433" bIns="45716">
            <a:spAutoFit/>
          </a:bodyPr>
          <a:lstStyle/>
          <a:p>
            <a:pPr defTabSz="838200"/>
            <a:r>
              <a:rPr lang="en-US">
                <a:latin typeface="Calibri" pitchFamily="34" charset="0"/>
              </a:rPr>
              <a:t>Magnetic lenses used in TEMs are always constructed with an iron circuit to produce a high field strength across a short gap. The magnetic fields for TEM lenses are in the range of 10,000-20,000 gauss.</a:t>
            </a:r>
          </a:p>
        </p:txBody>
      </p:sp>
      <p:sp>
        <p:nvSpPr>
          <p:cNvPr id="27656" name="TextBox 8"/>
          <p:cNvSpPr txBox="1">
            <a:spLocks noChangeArrowheads="1"/>
          </p:cNvSpPr>
          <p:nvPr/>
        </p:nvSpPr>
        <p:spPr bwMode="auto">
          <a:xfrm>
            <a:off x="2286000" y="228600"/>
            <a:ext cx="2622550" cy="369888"/>
          </a:xfrm>
          <a:prstGeom prst="rect">
            <a:avLst/>
          </a:prstGeom>
          <a:noFill/>
          <a:ln w="9525">
            <a:noFill/>
            <a:miter lim="800000"/>
            <a:headEnd/>
            <a:tailEnd/>
          </a:ln>
        </p:spPr>
        <p:txBody>
          <a:bodyPr wrap="none">
            <a:spAutoFit/>
          </a:bodyPr>
          <a:lstStyle/>
          <a:p>
            <a:r>
              <a:rPr lang="en-US">
                <a:latin typeface="Calibri" pitchFamily="34" charset="0"/>
              </a:rPr>
              <a:t>LENs: Magnetic or Electric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1"/>
          <p:cNvSpPr>
            <a:spLocks noGrp="1"/>
          </p:cNvSpPr>
          <p:nvPr>
            <p:ph type="dt" sz="quarter" idx="10"/>
          </p:nvPr>
        </p:nvSpPr>
        <p:spPr/>
        <p:txBody>
          <a:bodyPr/>
          <a:lstStyle/>
          <a:p>
            <a:pPr defTabSz="838200">
              <a:defRPr/>
            </a:pPr>
            <a:fld id="{33A69445-CC3E-49AE-85EE-393D5DDCF225}" type="datetime2">
              <a:rPr lang="en-US"/>
              <a:pPr defTabSz="838200">
                <a:defRPr/>
              </a:pPr>
              <a:t>Thursday, November 17, 2022</a:t>
            </a:fld>
            <a:endParaRPr lang="en-US"/>
          </a:p>
        </p:txBody>
      </p:sp>
      <p:sp>
        <p:nvSpPr>
          <p:cNvPr id="56323" name="Slide Number Placeholder 3"/>
          <p:cNvSpPr>
            <a:spLocks noGrp="1"/>
          </p:cNvSpPr>
          <p:nvPr>
            <p:ph type="sldNum" sz="quarter" idx="12"/>
          </p:nvPr>
        </p:nvSpPr>
        <p:spPr/>
        <p:txBody>
          <a:bodyPr/>
          <a:lstStyle/>
          <a:p>
            <a:pPr defTabSz="838200">
              <a:defRPr/>
            </a:pPr>
            <a:fld id="{4720139E-B7B4-4751-93BF-E1F396A85D7C}" type="slidenum">
              <a:rPr lang="en-US"/>
              <a:pPr defTabSz="838200">
                <a:defRPr/>
              </a:pPr>
              <a:t>23</a:t>
            </a:fld>
            <a:endParaRPr lang="en-US"/>
          </a:p>
        </p:txBody>
      </p:sp>
      <p:sp>
        <p:nvSpPr>
          <p:cNvPr id="2867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28677" name="Picture 10"/>
          <p:cNvPicPr>
            <a:picLocks noChangeAspect="1" noChangeArrowheads="1"/>
          </p:cNvPicPr>
          <p:nvPr/>
        </p:nvPicPr>
        <p:blipFill>
          <a:blip r:embed="rId2"/>
          <a:srcRect b="8998"/>
          <a:stretch>
            <a:fillRect/>
          </a:stretch>
        </p:blipFill>
        <p:spPr bwMode="auto">
          <a:xfrm>
            <a:off x="438150" y="152400"/>
            <a:ext cx="5043488" cy="4521200"/>
          </a:xfrm>
          <a:prstGeom prst="rect">
            <a:avLst/>
          </a:prstGeom>
          <a:noFill/>
          <a:ln w="9525">
            <a:noFill/>
            <a:miter lim="800000"/>
            <a:headEnd/>
            <a:tailEnd/>
          </a:ln>
        </p:spPr>
      </p:pic>
      <p:sp>
        <p:nvSpPr>
          <p:cNvPr id="28678" name="Text Box 12"/>
          <p:cNvSpPr txBox="1">
            <a:spLocks noChangeArrowheads="1"/>
          </p:cNvSpPr>
          <p:nvPr/>
        </p:nvSpPr>
        <p:spPr bwMode="auto">
          <a:xfrm>
            <a:off x="6054725" y="152400"/>
            <a:ext cx="3013075" cy="4894263"/>
          </a:xfrm>
          <a:prstGeom prst="rect">
            <a:avLst/>
          </a:prstGeom>
          <a:noFill/>
          <a:ln w="9525" algn="ctr">
            <a:noFill/>
            <a:miter lim="800000"/>
            <a:headEnd/>
            <a:tailEnd/>
          </a:ln>
        </p:spPr>
        <p:txBody>
          <a:bodyPr>
            <a:spAutoFit/>
          </a:bodyPr>
          <a:lstStyle/>
          <a:p>
            <a:pPr defTabSz="838200"/>
            <a:r>
              <a:rPr lang="en-US" sz="2400">
                <a:latin typeface="Calibri" pitchFamily="34" charset="0"/>
              </a:rPr>
              <a:t>A strong magnetic field is generated by passing a current through a set of winndings. This field act a convex lens, bringing off axis rays back to focus.</a:t>
            </a:r>
          </a:p>
          <a:p>
            <a:pPr defTabSz="838200"/>
            <a:endParaRPr lang="en-US" sz="2400">
              <a:latin typeface="Calibri" pitchFamily="34" charset="0"/>
            </a:endParaRPr>
          </a:p>
          <a:p>
            <a:pPr defTabSz="838200"/>
            <a:r>
              <a:rPr lang="en-US" sz="2400">
                <a:latin typeface="Calibri" pitchFamily="34" charset="0"/>
              </a:rPr>
              <a:t>Focal length can be altered by changing the strength of the current.</a:t>
            </a:r>
          </a:p>
        </p:txBody>
      </p:sp>
      <p:pic>
        <p:nvPicPr>
          <p:cNvPr id="28679" name="Picture 2"/>
          <p:cNvPicPr>
            <a:picLocks noChangeAspect="1" noChangeArrowheads="1"/>
          </p:cNvPicPr>
          <p:nvPr/>
        </p:nvPicPr>
        <p:blipFill>
          <a:blip r:embed="rId3"/>
          <a:srcRect/>
          <a:stretch>
            <a:fillRect/>
          </a:stretch>
        </p:blipFill>
        <p:spPr bwMode="auto">
          <a:xfrm>
            <a:off x="15875" y="4905375"/>
            <a:ext cx="653732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p:txBody>
          <a:bodyPr/>
          <a:lstStyle/>
          <a:p>
            <a:pPr defTabSz="838200">
              <a:defRPr/>
            </a:pPr>
            <a:fld id="{FC02BFA5-E864-48F4-A8EA-43970E9EC87A}" type="datetime2">
              <a:rPr lang="en-US"/>
              <a:pPr defTabSz="838200">
                <a:defRPr/>
              </a:pPr>
              <a:t>Thursday, November 17, 2022</a:t>
            </a:fld>
            <a:endParaRPr lang="en-US"/>
          </a:p>
        </p:txBody>
      </p:sp>
      <p:sp>
        <p:nvSpPr>
          <p:cNvPr id="58371" name="Slide Number Placeholder 3"/>
          <p:cNvSpPr>
            <a:spLocks noGrp="1"/>
          </p:cNvSpPr>
          <p:nvPr>
            <p:ph type="sldNum" sz="quarter" idx="12"/>
          </p:nvPr>
        </p:nvSpPr>
        <p:spPr/>
        <p:txBody>
          <a:bodyPr/>
          <a:lstStyle/>
          <a:p>
            <a:pPr defTabSz="838200">
              <a:defRPr/>
            </a:pPr>
            <a:fld id="{8BE4BA9E-87D3-4621-9590-05D4EE64858C}" type="slidenum">
              <a:rPr lang="en-US"/>
              <a:pPr defTabSz="838200">
                <a:defRPr/>
              </a:pPr>
              <a:t>24</a:t>
            </a:fld>
            <a:endParaRPr lang="en-US"/>
          </a:p>
        </p:txBody>
      </p:sp>
      <p:sp>
        <p:nvSpPr>
          <p:cNvPr id="3072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0725" name="Picture 8"/>
          <p:cNvPicPr>
            <a:picLocks noChangeAspect="1" noChangeArrowheads="1"/>
          </p:cNvPicPr>
          <p:nvPr/>
        </p:nvPicPr>
        <p:blipFill>
          <a:blip r:embed="rId2"/>
          <a:srcRect/>
          <a:stretch>
            <a:fillRect/>
          </a:stretch>
        </p:blipFill>
        <p:spPr bwMode="auto">
          <a:xfrm>
            <a:off x="579438" y="620713"/>
            <a:ext cx="7564437" cy="4827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1"/>
          <p:cNvSpPr>
            <a:spLocks noGrp="1"/>
          </p:cNvSpPr>
          <p:nvPr>
            <p:ph type="dt" sz="quarter" idx="10"/>
          </p:nvPr>
        </p:nvSpPr>
        <p:spPr/>
        <p:txBody>
          <a:bodyPr/>
          <a:lstStyle/>
          <a:p>
            <a:pPr defTabSz="838200">
              <a:defRPr/>
            </a:pPr>
            <a:fld id="{969631D4-A4FD-4BD7-BB7B-F99975903393}" type="datetime2">
              <a:rPr lang="en-US"/>
              <a:pPr defTabSz="838200">
                <a:defRPr/>
              </a:pPr>
              <a:t>Thursday, November 17, 2022</a:t>
            </a:fld>
            <a:endParaRPr lang="en-US"/>
          </a:p>
        </p:txBody>
      </p:sp>
      <p:sp>
        <p:nvSpPr>
          <p:cNvPr id="57347" name="Slide Number Placeholder 3"/>
          <p:cNvSpPr>
            <a:spLocks noGrp="1"/>
          </p:cNvSpPr>
          <p:nvPr>
            <p:ph type="sldNum" sz="quarter" idx="12"/>
          </p:nvPr>
        </p:nvSpPr>
        <p:spPr/>
        <p:txBody>
          <a:bodyPr/>
          <a:lstStyle/>
          <a:p>
            <a:pPr defTabSz="838200">
              <a:defRPr/>
            </a:pPr>
            <a:fld id="{EE683190-0A9E-47C7-BA5A-F365CC0A5DB4}" type="slidenum">
              <a:rPr lang="en-US"/>
              <a:pPr defTabSz="838200">
                <a:defRPr/>
              </a:pPr>
              <a:t>25</a:t>
            </a:fld>
            <a:endParaRPr lang="en-US"/>
          </a:p>
        </p:txBody>
      </p:sp>
      <p:sp>
        <p:nvSpPr>
          <p:cNvPr id="29700" name="Rectangle 15"/>
          <p:cNvSpPr>
            <a:spLocks noChangeArrowheads="1"/>
          </p:cNvSpPr>
          <p:nvPr/>
        </p:nvSpPr>
        <p:spPr bwMode="auto">
          <a:xfrm>
            <a:off x="2298700" y="5886450"/>
            <a:ext cx="3816350" cy="369888"/>
          </a:xfrm>
          <a:prstGeom prst="rect">
            <a:avLst/>
          </a:prstGeom>
          <a:noFill/>
          <a:ln w="9525" algn="ctr">
            <a:noFill/>
            <a:miter lim="800000"/>
            <a:headEnd/>
            <a:tailEnd/>
          </a:ln>
        </p:spPr>
        <p:txBody>
          <a:bodyPr wrap="none" lIns="91433" tIns="45716" rIns="91433" bIns="45716">
            <a:spAutoFit/>
          </a:bodyPr>
          <a:lstStyle/>
          <a:p>
            <a:pPr defTabSz="838200"/>
            <a:r>
              <a:rPr lang="en-US" b="1">
                <a:latin typeface="Calibri" pitchFamily="34" charset="0"/>
              </a:rPr>
              <a:t>Diffraction Mode               Image Mode</a:t>
            </a:r>
          </a:p>
        </p:txBody>
      </p:sp>
      <p:pic>
        <p:nvPicPr>
          <p:cNvPr id="29701" name="Picture 19"/>
          <p:cNvPicPr>
            <a:picLocks noChangeAspect="1" noChangeArrowheads="1"/>
          </p:cNvPicPr>
          <p:nvPr/>
        </p:nvPicPr>
        <p:blipFill>
          <a:blip r:embed="rId2"/>
          <a:srcRect/>
          <a:stretch>
            <a:fillRect/>
          </a:stretch>
        </p:blipFill>
        <p:spPr bwMode="auto">
          <a:xfrm>
            <a:off x="1209675" y="317500"/>
            <a:ext cx="7443788" cy="5995988"/>
          </a:xfrm>
          <a:prstGeom prst="rect">
            <a:avLst/>
          </a:prstGeom>
          <a:noFill/>
          <a:ln w="9525" algn="ctr">
            <a:noFill/>
            <a:miter lim="800000"/>
            <a:headEnd/>
            <a:tailEnd/>
          </a:ln>
        </p:spPr>
      </p:pic>
      <p:sp>
        <p:nvSpPr>
          <p:cNvPr id="29702" name="Text Box 20"/>
          <p:cNvSpPr txBox="1">
            <a:spLocks noChangeArrowheads="1"/>
          </p:cNvSpPr>
          <p:nvPr/>
        </p:nvSpPr>
        <p:spPr bwMode="auto">
          <a:xfrm>
            <a:off x="3800475" y="6540500"/>
            <a:ext cx="1122363" cy="369888"/>
          </a:xfrm>
          <a:prstGeom prst="rect">
            <a:avLst/>
          </a:prstGeom>
          <a:noFill/>
          <a:ln w="9525" algn="ctr">
            <a:noFill/>
            <a:miter lim="800000"/>
            <a:headEnd/>
            <a:tailEnd/>
          </a:ln>
        </p:spPr>
        <p:txBody>
          <a:bodyPr>
            <a:spAutoFit/>
          </a:bodyPr>
          <a:lstStyle/>
          <a:p>
            <a:pPr defTabSz="838200"/>
            <a:endParaRPr lang="en-US">
              <a:latin typeface="Calibri" pitchFamily="34" charset="0"/>
            </a:endParaRPr>
          </a:p>
        </p:txBody>
      </p:sp>
      <p:sp>
        <p:nvSpPr>
          <p:cNvPr id="29703" name="Text Box 21"/>
          <p:cNvSpPr txBox="1">
            <a:spLocks noChangeArrowheads="1"/>
          </p:cNvSpPr>
          <p:nvPr/>
        </p:nvSpPr>
        <p:spPr bwMode="auto">
          <a:xfrm>
            <a:off x="3622675" y="6086475"/>
            <a:ext cx="1974850" cy="523875"/>
          </a:xfrm>
          <a:prstGeom prst="rect">
            <a:avLst/>
          </a:prstGeom>
          <a:noFill/>
          <a:ln w="9525" algn="ctr">
            <a:noFill/>
            <a:miter lim="800000"/>
            <a:headEnd/>
            <a:tailEnd/>
          </a:ln>
        </p:spPr>
        <p:txBody>
          <a:bodyPr wrap="none">
            <a:spAutoFit/>
          </a:bodyPr>
          <a:lstStyle/>
          <a:p>
            <a:pPr defTabSz="838200"/>
            <a:r>
              <a:rPr lang="en-US" sz="2800">
                <a:solidFill>
                  <a:srgbClr val="0000FF"/>
                </a:solidFill>
                <a:latin typeface="Calibri" pitchFamily="34" charset="0"/>
              </a:rPr>
              <a:t>Ray diagram</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1"/>
          <p:cNvSpPr>
            <a:spLocks noGrp="1"/>
          </p:cNvSpPr>
          <p:nvPr>
            <p:ph type="dt" sz="quarter" idx="10"/>
          </p:nvPr>
        </p:nvSpPr>
        <p:spPr/>
        <p:txBody>
          <a:bodyPr/>
          <a:lstStyle/>
          <a:p>
            <a:pPr defTabSz="838200">
              <a:defRPr/>
            </a:pPr>
            <a:fld id="{A806D3FD-9609-42FF-A4B1-1960B677290F}" type="datetime2">
              <a:rPr lang="en-US"/>
              <a:pPr defTabSz="838200">
                <a:defRPr/>
              </a:pPr>
              <a:t>Thursday, November 17, 2022</a:t>
            </a:fld>
            <a:endParaRPr lang="en-US"/>
          </a:p>
        </p:txBody>
      </p:sp>
      <p:sp>
        <p:nvSpPr>
          <p:cNvPr id="59395" name="Slide Number Placeholder 3"/>
          <p:cNvSpPr>
            <a:spLocks noGrp="1"/>
          </p:cNvSpPr>
          <p:nvPr>
            <p:ph type="sldNum" sz="quarter" idx="12"/>
          </p:nvPr>
        </p:nvSpPr>
        <p:spPr/>
        <p:txBody>
          <a:bodyPr/>
          <a:lstStyle/>
          <a:p>
            <a:pPr defTabSz="838200">
              <a:defRPr/>
            </a:pPr>
            <a:fld id="{458908DC-81C6-4B20-87A8-D896066A8C35}" type="slidenum">
              <a:rPr lang="en-US"/>
              <a:pPr defTabSz="838200">
                <a:defRPr/>
              </a:pPr>
              <a:t>26</a:t>
            </a:fld>
            <a:endParaRPr lang="en-US"/>
          </a:p>
        </p:txBody>
      </p:sp>
      <p:sp>
        <p:nvSpPr>
          <p:cNvPr id="3174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31749" name="Rectangle 8"/>
          <p:cNvSpPr>
            <a:spLocks noChangeArrowheads="1"/>
          </p:cNvSpPr>
          <p:nvPr/>
        </p:nvSpPr>
        <p:spPr bwMode="auto">
          <a:xfrm>
            <a:off x="228600" y="317500"/>
            <a:ext cx="5880100" cy="584200"/>
          </a:xfrm>
          <a:prstGeom prst="rect">
            <a:avLst/>
          </a:prstGeom>
          <a:noFill/>
          <a:ln w="9525" algn="ctr">
            <a:noFill/>
            <a:miter lim="800000"/>
            <a:headEnd/>
            <a:tailEnd/>
          </a:ln>
        </p:spPr>
        <p:txBody>
          <a:bodyPr wrap="none" lIns="91433" tIns="45716" rIns="91433" bIns="45716">
            <a:spAutoFit/>
          </a:bodyPr>
          <a:lstStyle/>
          <a:p>
            <a:pPr defTabSz="838200"/>
            <a:r>
              <a:rPr lang="en-US" sz="3200">
                <a:solidFill>
                  <a:srgbClr val="FF0000"/>
                </a:solidFill>
                <a:latin typeface="Calibri" pitchFamily="34" charset="0"/>
              </a:rPr>
              <a:t>TEM as a “multipurpose” machine</a:t>
            </a:r>
          </a:p>
        </p:txBody>
      </p:sp>
      <p:sp>
        <p:nvSpPr>
          <p:cNvPr id="31750" name="Rectangle 12"/>
          <p:cNvSpPr>
            <a:spLocks noChangeArrowheads="1"/>
          </p:cNvSpPr>
          <p:nvPr/>
        </p:nvSpPr>
        <p:spPr bwMode="auto">
          <a:xfrm>
            <a:off x="0" y="1000125"/>
            <a:ext cx="9144000" cy="3970338"/>
          </a:xfrm>
          <a:prstGeom prst="rect">
            <a:avLst/>
          </a:prstGeom>
          <a:noFill/>
          <a:ln w="9525" algn="ctr">
            <a:noFill/>
            <a:miter lim="800000"/>
            <a:headEnd/>
            <a:tailEnd/>
          </a:ln>
        </p:spPr>
        <p:txBody>
          <a:bodyPr lIns="91433" tIns="45716" rIns="91433" bIns="45716">
            <a:spAutoFit/>
          </a:bodyPr>
          <a:lstStyle/>
          <a:p>
            <a:pPr defTabSz="838200"/>
            <a:r>
              <a:rPr lang="en-US" b="1" dirty="0">
                <a:solidFill>
                  <a:srgbClr val="0000FF"/>
                </a:solidFill>
                <a:latin typeface="Calibri" pitchFamily="34" charset="0"/>
              </a:rPr>
              <a:t>What can TEM do?</a:t>
            </a:r>
          </a:p>
          <a:p>
            <a:pPr defTabSz="838200"/>
            <a:endParaRPr lang="en-US" b="1" dirty="0">
              <a:solidFill>
                <a:srgbClr val="0000FF"/>
              </a:solidFill>
              <a:latin typeface="Calibri" pitchFamily="34" charset="0"/>
            </a:endParaRPr>
          </a:p>
          <a:p>
            <a:pPr defTabSz="838200"/>
            <a:endParaRPr lang="en-US" b="1" dirty="0">
              <a:solidFill>
                <a:srgbClr val="0000FF"/>
              </a:solidFill>
              <a:latin typeface="Calibri" pitchFamily="34" charset="0"/>
            </a:endParaRPr>
          </a:p>
          <a:p>
            <a:pPr defTabSz="838200"/>
            <a:r>
              <a:rPr lang="en-US" b="1" dirty="0">
                <a:latin typeface="Calibri" pitchFamily="34" charset="0"/>
              </a:rPr>
              <a:t>			</a:t>
            </a:r>
            <a:r>
              <a:rPr lang="en-US" b="1" dirty="0" smtClean="0">
                <a:latin typeface="Calibri" pitchFamily="34" charset="0"/>
              </a:rPr>
              <a:t>TEM </a:t>
            </a:r>
            <a:r>
              <a:rPr lang="en-US" b="1" dirty="0">
                <a:latin typeface="Calibri" pitchFamily="34" charset="0"/>
              </a:rPr>
              <a:t>		         </a:t>
            </a:r>
            <a:r>
              <a:rPr lang="en-US" dirty="0">
                <a:latin typeface="Calibri" pitchFamily="34" charset="0"/>
              </a:rPr>
              <a:t>Morphology</a:t>
            </a:r>
          </a:p>
          <a:p>
            <a:pPr defTabSz="838200"/>
            <a:r>
              <a:rPr lang="en-US" b="1" dirty="0">
                <a:latin typeface="Calibri" pitchFamily="34" charset="0"/>
              </a:rPr>
              <a:t>Bright field and dark field imaging 	         </a:t>
            </a:r>
            <a:r>
              <a:rPr lang="en-US" b="1" dirty="0" smtClean="0">
                <a:latin typeface="Calibri" pitchFamily="34" charset="0"/>
              </a:rPr>
              <a:t>	         </a:t>
            </a:r>
            <a:r>
              <a:rPr lang="en-US" dirty="0" smtClean="0">
                <a:latin typeface="Calibri" pitchFamily="34" charset="0"/>
              </a:rPr>
              <a:t>Defects</a:t>
            </a:r>
            <a:r>
              <a:rPr lang="en-US" dirty="0">
                <a:latin typeface="Calibri" pitchFamily="34" charset="0"/>
              </a:rPr>
              <a:t>, Phases</a:t>
            </a:r>
          </a:p>
          <a:p>
            <a:pPr defTabSz="838200"/>
            <a:r>
              <a:rPr lang="en-US" b="1" dirty="0">
                <a:latin typeface="Calibri" pitchFamily="34" charset="0"/>
              </a:rPr>
              <a:t>		  Electron diffraction 	         </a:t>
            </a:r>
            <a:r>
              <a:rPr lang="en-US" dirty="0">
                <a:latin typeface="Calibri" pitchFamily="34" charset="0"/>
              </a:rPr>
              <a:t>Structure</a:t>
            </a:r>
          </a:p>
          <a:p>
            <a:pPr defTabSz="838200"/>
            <a:r>
              <a:rPr lang="en-US" b="1" dirty="0">
                <a:latin typeface="Calibri" pitchFamily="34" charset="0"/>
              </a:rPr>
              <a:t>	      High-resolution imaging 	         </a:t>
            </a:r>
            <a:r>
              <a:rPr lang="en-US" dirty="0">
                <a:latin typeface="Calibri" pitchFamily="34" charset="0"/>
              </a:rPr>
              <a:t>Defects, Interfaces, Surfaces</a:t>
            </a:r>
          </a:p>
          <a:p>
            <a:pPr defTabSz="838200"/>
            <a:r>
              <a:rPr lang="en-US" b="1" dirty="0">
                <a:latin typeface="Calibri" pitchFamily="34" charset="0"/>
              </a:rPr>
              <a:t>Convergent-beam diffraction 		         </a:t>
            </a:r>
            <a:r>
              <a:rPr lang="en-US" dirty="0">
                <a:latin typeface="Calibri" pitchFamily="34" charset="0"/>
              </a:rPr>
              <a:t>Symmetry, Strain Lattice parameter</a:t>
            </a:r>
          </a:p>
          <a:p>
            <a:pPr defTabSz="838200"/>
            <a:r>
              <a:rPr lang="en-US" b="1" dirty="0">
                <a:latin typeface="Calibri" pitchFamily="34" charset="0"/>
              </a:rPr>
              <a:t>Energy-dispersive X-ray spectroscopy (EDX</a:t>
            </a:r>
            <a:r>
              <a:rPr lang="en-US" dirty="0">
                <a:latin typeface="Calibri" pitchFamily="34" charset="0"/>
              </a:rPr>
              <a:t>)    </a:t>
            </a:r>
            <a:r>
              <a:rPr lang="en-US" dirty="0" smtClean="0">
                <a:latin typeface="Calibri" pitchFamily="34" charset="0"/>
              </a:rPr>
              <a:t>        Element </a:t>
            </a:r>
            <a:r>
              <a:rPr lang="en-US" dirty="0">
                <a:latin typeface="Calibri" pitchFamily="34" charset="0"/>
              </a:rPr>
              <a:t>analysis</a:t>
            </a:r>
          </a:p>
          <a:p>
            <a:pPr defTabSz="838200"/>
            <a:r>
              <a:rPr lang="en-US" b="1" dirty="0">
                <a:latin typeface="Calibri" pitchFamily="34" charset="0"/>
              </a:rPr>
              <a:t>Electron-energy loss spectroscopy (EELS)          </a:t>
            </a:r>
            <a:r>
              <a:rPr lang="en-US" b="1" dirty="0" smtClean="0">
                <a:latin typeface="Calibri" pitchFamily="34" charset="0"/>
              </a:rPr>
              <a:t>       </a:t>
            </a:r>
            <a:r>
              <a:rPr lang="en-US" dirty="0" smtClean="0">
                <a:latin typeface="Calibri" pitchFamily="34" charset="0"/>
              </a:rPr>
              <a:t>Electronic </a:t>
            </a:r>
            <a:r>
              <a:rPr lang="en-US" dirty="0">
                <a:latin typeface="Calibri" pitchFamily="34" charset="0"/>
              </a:rPr>
              <a:t>structures</a:t>
            </a:r>
            <a:endParaRPr lang="en-US" b="1" dirty="0">
              <a:latin typeface="Calibri" pitchFamily="34" charset="0"/>
            </a:endParaRPr>
          </a:p>
          <a:p>
            <a:pPr defTabSz="838200"/>
            <a:r>
              <a:rPr lang="en-US" b="1" dirty="0">
                <a:latin typeface="Calibri" pitchFamily="34" charset="0"/>
              </a:rPr>
              <a:t>Energy-filtered TEM (EFTEM) 		         </a:t>
            </a:r>
            <a:r>
              <a:rPr lang="en-US" dirty="0">
                <a:latin typeface="Calibri" pitchFamily="34" charset="0"/>
              </a:rPr>
              <a:t>Imaging the distribution of</a:t>
            </a:r>
            <a:endParaRPr lang="en-US" b="1" dirty="0">
              <a:latin typeface="Calibri" pitchFamily="34" charset="0"/>
            </a:endParaRPr>
          </a:p>
          <a:p>
            <a:pPr defTabSz="838200"/>
            <a:r>
              <a:rPr lang="en-US" b="1" dirty="0">
                <a:latin typeface="Calibri" pitchFamily="34" charset="0"/>
              </a:rPr>
              <a:t>	</a:t>
            </a:r>
            <a:r>
              <a:rPr lang="en-US" b="1" dirty="0" smtClean="0">
                <a:latin typeface="Calibri" pitchFamily="34" charset="0"/>
              </a:rPr>
              <a:t>                           </a:t>
            </a:r>
            <a:r>
              <a:rPr lang="en-US" b="1" dirty="0">
                <a:latin typeface="Calibri" pitchFamily="34" charset="0"/>
              </a:rPr>
              <a:t>	   	         	         </a:t>
            </a:r>
            <a:r>
              <a:rPr lang="en-US" dirty="0">
                <a:latin typeface="Calibri" pitchFamily="34" charset="0"/>
              </a:rPr>
              <a:t>elements and even chemical states</a:t>
            </a:r>
            <a:endParaRPr lang="en-US" b="1" dirty="0">
              <a:latin typeface="Calibri" pitchFamily="34" charset="0"/>
            </a:endParaRPr>
          </a:p>
          <a:p>
            <a:pPr defTabSz="838200"/>
            <a:r>
              <a:rPr lang="en-US" b="1" dirty="0">
                <a:latin typeface="Calibri" pitchFamily="34" charset="0"/>
              </a:rPr>
              <a:t>				 SEM 	         </a:t>
            </a:r>
            <a:r>
              <a:rPr lang="en-US" b="1" dirty="0" smtClean="0">
                <a:latin typeface="Calibri" pitchFamily="34" charset="0"/>
              </a:rPr>
              <a:t>M</a:t>
            </a:r>
            <a:r>
              <a:rPr lang="en-US" dirty="0" smtClean="0">
                <a:latin typeface="Calibri" pitchFamily="34" charset="0"/>
              </a:rPr>
              <a:t>orphology</a:t>
            </a:r>
            <a:r>
              <a:rPr lang="en-US" dirty="0">
                <a:latin typeface="Calibri" pitchFamily="34" charset="0"/>
              </a:rPr>
              <a:t>, surfaces</a:t>
            </a:r>
            <a:r>
              <a:rPr lang="en-US" b="1" dirty="0">
                <a:latin typeface="Calibri" pitchFamily="34" charset="0"/>
              </a:rPr>
              <a:t> </a:t>
            </a:r>
          </a:p>
          <a:p>
            <a:pPr defTabSz="838200"/>
            <a:r>
              <a:rPr lang="en-US" b="1" dirty="0">
                <a:latin typeface="Calibri" pitchFamily="34" charset="0"/>
              </a:rPr>
              <a:t> 				STEM 	         </a:t>
            </a:r>
            <a:r>
              <a:rPr lang="en-US" dirty="0">
                <a:latin typeface="Calibri" pitchFamily="34" charset="0"/>
              </a:rPr>
              <a:t>Morphology, Z-contrast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srcRect/>
          <a:stretch>
            <a:fillRect/>
          </a:stretch>
        </p:blipFill>
        <p:spPr bwMode="auto">
          <a:xfrm>
            <a:off x="0" y="0"/>
            <a:ext cx="3333750" cy="3686175"/>
          </a:xfrm>
          <a:prstGeom prst="rect">
            <a:avLst/>
          </a:prstGeom>
          <a:noFill/>
          <a:ln w="9525">
            <a:noFill/>
            <a:miter lim="800000"/>
            <a:headEnd/>
            <a:tailEnd/>
          </a:ln>
          <a:effectLst/>
        </p:spPr>
      </p:pic>
      <p:pic>
        <p:nvPicPr>
          <p:cNvPr id="149507" name="Picture 3"/>
          <p:cNvPicPr>
            <a:picLocks noChangeAspect="1" noChangeArrowheads="1"/>
          </p:cNvPicPr>
          <p:nvPr/>
        </p:nvPicPr>
        <p:blipFill>
          <a:blip r:embed="rId3"/>
          <a:srcRect/>
          <a:stretch>
            <a:fillRect/>
          </a:stretch>
        </p:blipFill>
        <p:spPr bwMode="auto">
          <a:xfrm>
            <a:off x="6038850" y="0"/>
            <a:ext cx="3105150" cy="3638550"/>
          </a:xfrm>
          <a:prstGeom prst="rect">
            <a:avLst/>
          </a:prstGeom>
          <a:noFill/>
          <a:ln w="9525">
            <a:noFill/>
            <a:miter lim="800000"/>
            <a:headEnd/>
            <a:tailEnd/>
          </a:ln>
          <a:effectLst/>
        </p:spPr>
      </p:pic>
      <p:pic>
        <p:nvPicPr>
          <p:cNvPr id="149508" name="Picture 4"/>
          <p:cNvPicPr>
            <a:picLocks noChangeAspect="1" noChangeArrowheads="1"/>
          </p:cNvPicPr>
          <p:nvPr/>
        </p:nvPicPr>
        <p:blipFill>
          <a:blip r:embed="rId4"/>
          <a:srcRect/>
          <a:stretch>
            <a:fillRect/>
          </a:stretch>
        </p:blipFill>
        <p:spPr bwMode="auto">
          <a:xfrm>
            <a:off x="3124200" y="2667000"/>
            <a:ext cx="3181350"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0"/>
            <a:ext cx="4938083" cy="369332"/>
          </a:xfrm>
          <a:prstGeom prst="rect">
            <a:avLst/>
          </a:prstGeom>
          <a:noFill/>
        </p:spPr>
        <p:txBody>
          <a:bodyPr wrap="none" rtlCol="0">
            <a:spAutoFit/>
          </a:bodyPr>
          <a:lstStyle/>
          <a:p>
            <a:r>
              <a:rPr lang="en-US" dirty="0" smtClean="0">
                <a:solidFill>
                  <a:srgbClr val="FF0000"/>
                </a:solidFill>
              </a:rPr>
              <a:t>OPERATIION OF ELECTRON MICROSCOPE</a:t>
            </a:r>
            <a:endParaRPr lang="en-US" dirty="0">
              <a:solidFill>
                <a:srgbClr val="FF0000"/>
              </a:solidFill>
            </a:endParaRPr>
          </a:p>
        </p:txBody>
      </p:sp>
      <p:sp>
        <p:nvSpPr>
          <p:cNvPr id="3" name="TextBox 2"/>
          <p:cNvSpPr txBox="1"/>
          <p:nvPr/>
        </p:nvSpPr>
        <p:spPr>
          <a:xfrm>
            <a:off x="4343400" y="1502688"/>
            <a:ext cx="6019800" cy="5355312"/>
          </a:xfrm>
          <a:prstGeom prst="rect">
            <a:avLst/>
          </a:prstGeom>
          <a:noFill/>
        </p:spPr>
        <p:txBody>
          <a:bodyPr wrap="square" rtlCol="0">
            <a:spAutoFit/>
          </a:bodyPr>
          <a:lstStyle/>
          <a:p>
            <a:pPr algn="ctr"/>
            <a:r>
              <a:rPr lang="en-US" dirty="0" smtClean="0">
                <a:solidFill>
                  <a:srgbClr val="0070C0"/>
                </a:solidFill>
              </a:rPr>
              <a:t>Imaging</a:t>
            </a:r>
          </a:p>
          <a:p>
            <a:endParaRPr lang="en-US" dirty="0" smtClean="0">
              <a:solidFill>
                <a:srgbClr val="00B050"/>
              </a:solidFill>
            </a:endParaRPr>
          </a:p>
          <a:p>
            <a:r>
              <a:rPr lang="en-US" dirty="0" smtClean="0">
                <a:solidFill>
                  <a:srgbClr val="00B050"/>
                </a:solidFill>
              </a:rPr>
              <a:t>1- Specimen stage selection</a:t>
            </a:r>
          </a:p>
          <a:p>
            <a:endParaRPr lang="en-US" dirty="0" smtClean="0">
              <a:solidFill>
                <a:srgbClr val="00B050"/>
              </a:solidFill>
            </a:endParaRPr>
          </a:p>
          <a:p>
            <a:r>
              <a:rPr lang="en-US" dirty="0" smtClean="0">
                <a:solidFill>
                  <a:srgbClr val="00B050"/>
                </a:solidFill>
              </a:rPr>
              <a:t>2- Condenser aperture selection</a:t>
            </a:r>
          </a:p>
          <a:p>
            <a:endParaRPr lang="en-US" dirty="0" smtClean="0">
              <a:solidFill>
                <a:srgbClr val="00B050"/>
              </a:solidFill>
            </a:endParaRPr>
          </a:p>
          <a:p>
            <a:r>
              <a:rPr lang="en-US" dirty="0" smtClean="0">
                <a:solidFill>
                  <a:srgbClr val="00B050"/>
                </a:solidFill>
              </a:rPr>
              <a:t>3- Objective aperture selection</a:t>
            </a:r>
          </a:p>
          <a:p>
            <a:endParaRPr lang="en-US" dirty="0" smtClean="0">
              <a:solidFill>
                <a:srgbClr val="00B050"/>
              </a:solidFill>
            </a:endParaRPr>
          </a:p>
          <a:p>
            <a:r>
              <a:rPr lang="en-US" dirty="0" smtClean="0">
                <a:solidFill>
                  <a:srgbClr val="00B050"/>
                </a:solidFill>
              </a:rPr>
              <a:t>4- Focusing</a:t>
            </a:r>
          </a:p>
          <a:p>
            <a:endParaRPr lang="en-US" dirty="0" smtClean="0">
              <a:solidFill>
                <a:srgbClr val="00B050"/>
              </a:solidFill>
            </a:endParaRPr>
          </a:p>
          <a:p>
            <a:r>
              <a:rPr lang="en-US" dirty="0" smtClean="0">
                <a:solidFill>
                  <a:srgbClr val="00B050"/>
                </a:solidFill>
              </a:rPr>
              <a:t>5- Specimen stage selection (Repeat of 1</a:t>
            </a:r>
            <a:r>
              <a:rPr lang="en-US" baseline="30000" dirty="0" smtClean="0">
                <a:solidFill>
                  <a:srgbClr val="00B050"/>
                </a:solidFill>
              </a:rPr>
              <a:t>st</a:t>
            </a:r>
            <a:r>
              <a:rPr lang="en-US" dirty="0" smtClean="0">
                <a:solidFill>
                  <a:srgbClr val="00B050"/>
                </a:solidFill>
              </a:rPr>
              <a:t> point)</a:t>
            </a:r>
          </a:p>
          <a:p>
            <a:endParaRPr lang="en-US" dirty="0" smtClean="0">
              <a:solidFill>
                <a:srgbClr val="00B050"/>
              </a:solidFill>
            </a:endParaRPr>
          </a:p>
          <a:p>
            <a:r>
              <a:rPr lang="en-US" dirty="0" smtClean="0">
                <a:solidFill>
                  <a:srgbClr val="00B050"/>
                </a:solidFill>
              </a:rPr>
              <a:t>6- Magnification choice</a:t>
            </a:r>
          </a:p>
          <a:p>
            <a:endParaRPr lang="en-US" dirty="0" smtClean="0">
              <a:solidFill>
                <a:srgbClr val="00B050"/>
              </a:solidFill>
            </a:endParaRPr>
          </a:p>
          <a:p>
            <a:r>
              <a:rPr lang="en-US" dirty="0" smtClean="0">
                <a:solidFill>
                  <a:srgbClr val="00B050"/>
                </a:solidFill>
              </a:rPr>
              <a:t>7- If high magnification, repeat focus …</a:t>
            </a:r>
          </a:p>
          <a:p>
            <a:endParaRPr lang="en-US" dirty="0" smtClean="0">
              <a:solidFill>
                <a:srgbClr val="00B050"/>
              </a:solidFill>
            </a:endParaRPr>
          </a:p>
          <a:p>
            <a:r>
              <a:rPr lang="en-US" dirty="0" smtClean="0">
                <a:solidFill>
                  <a:srgbClr val="00B050"/>
                </a:solidFill>
              </a:rPr>
              <a:t>8- Calibration of camera</a:t>
            </a:r>
          </a:p>
          <a:p>
            <a:endParaRPr lang="en-US" dirty="0" smtClean="0">
              <a:solidFill>
                <a:srgbClr val="00B050"/>
              </a:solidFill>
            </a:endParaRPr>
          </a:p>
          <a:p>
            <a:r>
              <a:rPr lang="en-US" dirty="0" smtClean="0">
                <a:solidFill>
                  <a:srgbClr val="00B050"/>
                </a:solidFill>
              </a:rPr>
              <a:t>9- Picture </a:t>
            </a:r>
          </a:p>
        </p:txBody>
      </p:sp>
      <p:sp>
        <p:nvSpPr>
          <p:cNvPr id="4" name="TextBox 3"/>
          <p:cNvSpPr txBox="1"/>
          <p:nvPr/>
        </p:nvSpPr>
        <p:spPr>
          <a:xfrm>
            <a:off x="228600" y="2333685"/>
            <a:ext cx="2582823" cy="4524315"/>
          </a:xfrm>
          <a:prstGeom prst="rect">
            <a:avLst/>
          </a:prstGeom>
          <a:noFill/>
        </p:spPr>
        <p:txBody>
          <a:bodyPr wrap="none" rtlCol="0">
            <a:spAutoFit/>
          </a:bodyPr>
          <a:lstStyle/>
          <a:p>
            <a:pPr algn="ctr"/>
            <a:r>
              <a:rPr lang="en-US" dirty="0" smtClean="0">
                <a:solidFill>
                  <a:srgbClr val="0070C0"/>
                </a:solidFill>
              </a:rPr>
              <a:t>Maintenance</a:t>
            </a:r>
          </a:p>
          <a:p>
            <a:endParaRPr lang="en-US" dirty="0" smtClean="0"/>
          </a:p>
          <a:p>
            <a:r>
              <a:rPr lang="en-US" dirty="0" smtClean="0">
                <a:solidFill>
                  <a:srgbClr val="FF0000"/>
                </a:solidFill>
              </a:rPr>
              <a:t>1- Vacuum</a:t>
            </a:r>
          </a:p>
          <a:p>
            <a:endParaRPr lang="en-US" dirty="0" smtClean="0">
              <a:solidFill>
                <a:srgbClr val="FF0000"/>
              </a:solidFill>
            </a:endParaRPr>
          </a:p>
          <a:p>
            <a:r>
              <a:rPr lang="en-US" dirty="0" smtClean="0">
                <a:solidFill>
                  <a:srgbClr val="FF0000"/>
                </a:solidFill>
              </a:rPr>
              <a:t>2- Filament</a:t>
            </a:r>
          </a:p>
          <a:p>
            <a:endParaRPr lang="en-US" dirty="0" smtClean="0">
              <a:solidFill>
                <a:srgbClr val="FF0000"/>
              </a:solidFill>
            </a:endParaRPr>
          </a:p>
          <a:p>
            <a:r>
              <a:rPr lang="en-US" dirty="0" smtClean="0">
                <a:solidFill>
                  <a:srgbClr val="FF0000"/>
                </a:solidFill>
              </a:rPr>
              <a:t>3- Florescent Screen</a:t>
            </a:r>
          </a:p>
          <a:p>
            <a:endParaRPr lang="en-US" dirty="0" smtClean="0">
              <a:solidFill>
                <a:srgbClr val="FF0000"/>
              </a:solidFill>
            </a:endParaRPr>
          </a:p>
          <a:p>
            <a:r>
              <a:rPr lang="en-US" dirty="0" smtClean="0">
                <a:solidFill>
                  <a:srgbClr val="FF0000"/>
                </a:solidFill>
              </a:rPr>
              <a:t>4- Camera</a:t>
            </a:r>
          </a:p>
          <a:p>
            <a:endParaRPr lang="en-US" dirty="0" smtClean="0">
              <a:solidFill>
                <a:srgbClr val="FF0000"/>
              </a:solidFill>
            </a:endParaRPr>
          </a:p>
          <a:p>
            <a:r>
              <a:rPr lang="en-US" dirty="0" smtClean="0">
                <a:solidFill>
                  <a:srgbClr val="FF0000"/>
                </a:solidFill>
              </a:rPr>
              <a:t>5- Aperture and Lenses</a:t>
            </a:r>
          </a:p>
          <a:p>
            <a:endParaRPr lang="en-US" dirty="0" smtClean="0">
              <a:solidFill>
                <a:srgbClr val="FF0000"/>
              </a:solidFill>
            </a:endParaRPr>
          </a:p>
          <a:p>
            <a:r>
              <a:rPr lang="en-US" dirty="0" smtClean="0">
                <a:solidFill>
                  <a:srgbClr val="FF0000"/>
                </a:solidFill>
              </a:rPr>
              <a:t>6- High voltage source</a:t>
            </a:r>
          </a:p>
          <a:p>
            <a:endParaRPr lang="en-US" dirty="0" smtClean="0">
              <a:solidFill>
                <a:srgbClr val="FF0000"/>
              </a:solidFill>
            </a:endParaRPr>
          </a:p>
          <a:p>
            <a:r>
              <a:rPr lang="en-US" dirty="0" smtClean="0">
                <a:solidFill>
                  <a:srgbClr val="FF0000"/>
                </a:solidFill>
              </a:rPr>
              <a:t>7- Chiller</a:t>
            </a:r>
          </a:p>
          <a:p>
            <a:endParaRPr lang="en-US" dirty="0"/>
          </a:p>
        </p:txBody>
      </p:sp>
      <p:pic>
        <p:nvPicPr>
          <p:cNvPr id="147458" name="Picture 2"/>
          <p:cNvPicPr>
            <a:picLocks noChangeAspect="1" noChangeArrowheads="1"/>
          </p:cNvPicPr>
          <p:nvPr/>
        </p:nvPicPr>
        <p:blipFill>
          <a:blip r:embed="rId2"/>
          <a:srcRect/>
          <a:stretch>
            <a:fillRect/>
          </a:stretch>
        </p:blipFill>
        <p:spPr bwMode="auto">
          <a:xfrm>
            <a:off x="1123950" y="419100"/>
            <a:ext cx="5048250" cy="1714500"/>
          </a:xfrm>
          <a:prstGeom prst="rect">
            <a:avLst/>
          </a:prstGeom>
          <a:noFill/>
          <a:ln w="9525">
            <a:noFill/>
            <a:miter lim="800000"/>
            <a:headEnd/>
            <a:tailEnd/>
          </a:ln>
          <a:effectLst/>
        </p:spPr>
      </p:pic>
      <p:sp>
        <p:nvSpPr>
          <p:cNvPr id="6" name="TextBox 5"/>
          <p:cNvSpPr txBox="1"/>
          <p:nvPr/>
        </p:nvSpPr>
        <p:spPr>
          <a:xfrm>
            <a:off x="685800" y="381000"/>
            <a:ext cx="2609945" cy="523220"/>
          </a:xfrm>
          <a:prstGeom prst="rect">
            <a:avLst/>
          </a:prstGeom>
          <a:noFill/>
        </p:spPr>
        <p:txBody>
          <a:bodyPr wrap="none" rtlCol="0">
            <a:spAutoFit/>
          </a:bodyPr>
          <a:lstStyle/>
          <a:p>
            <a:r>
              <a:rPr lang="en-US" sz="2800" dirty="0" smtClean="0">
                <a:solidFill>
                  <a:srgbClr val="FFC000"/>
                </a:solidFill>
              </a:rPr>
              <a:t>BRIGHT NESS</a:t>
            </a:r>
            <a:endParaRPr lang="en-US" sz="2800" dirty="0">
              <a:solidFill>
                <a:srgbClr val="FFC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srcRect/>
          <a:stretch>
            <a:fillRect/>
          </a:stretch>
        </p:blipFill>
        <p:spPr bwMode="auto">
          <a:xfrm>
            <a:off x="2895600" y="0"/>
            <a:ext cx="3910012" cy="6606085"/>
          </a:xfrm>
          <a:prstGeom prst="rect">
            <a:avLst/>
          </a:prstGeom>
          <a:noFill/>
          <a:ln w="9525">
            <a:noFill/>
            <a:miter lim="800000"/>
            <a:headEnd/>
            <a:tailEnd/>
          </a:ln>
          <a:effectLst/>
        </p:spPr>
      </p:pic>
      <p:sp>
        <p:nvSpPr>
          <p:cNvPr id="3" name="TextBox 2"/>
          <p:cNvSpPr txBox="1"/>
          <p:nvPr/>
        </p:nvSpPr>
        <p:spPr>
          <a:xfrm>
            <a:off x="7239000" y="609600"/>
            <a:ext cx="1505540" cy="369332"/>
          </a:xfrm>
          <a:prstGeom prst="rect">
            <a:avLst/>
          </a:prstGeom>
          <a:noFill/>
        </p:spPr>
        <p:txBody>
          <a:bodyPr wrap="none" rtlCol="0">
            <a:spAutoFit/>
          </a:bodyPr>
          <a:lstStyle/>
          <a:p>
            <a:r>
              <a:rPr lang="en-US" dirty="0" smtClean="0"/>
              <a:t>Under Focus</a:t>
            </a:r>
            <a:endParaRPr lang="en-US" dirty="0"/>
          </a:p>
        </p:txBody>
      </p:sp>
      <p:sp>
        <p:nvSpPr>
          <p:cNvPr id="4" name="TextBox 3"/>
          <p:cNvSpPr txBox="1"/>
          <p:nvPr/>
        </p:nvSpPr>
        <p:spPr>
          <a:xfrm>
            <a:off x="7391400" y="2526268"/>
            <a:ext cx="813043" cy="369332"/>
          </a:xfrm>
          <a:prstGeom prst="rect">
            <a:avLst/>
          </a:prstGeom>
          <a:noFill/>
        </p:spPr>
        <p:txBody>
          <a:bodyPr wrap="none" rtlCol="0">
            <a:spAutoFit/>
          </a:bodyPr>
          <a:lstStyle/>
          <a:p>
            <a:r>
              <a:rPr lang="en-US" dirty="0" smtClean="0"/>
              <a:t>Focus</a:t>
            </a:r>
            <a:endParaRPr lang="en-US" dirty="0"/>
          </a:p>
        </p:txBody>
      </p:sp>
      <p:sp>
        <p:nvSpPr>
          <p:cNvPr id="5" name="TextBox 4"/>
          <p:cNvSpPr txBox="1"/>
          <p:nvPr/>
        </p:nvSpPr>
        <p:spPr>
          <a:xfrm>
            <a:off x="7086600" y="5040868"/>
            <a:ext cx="1377300" cy="369332"/>
          </a:xfrm>
          <a:prstGeom prst="rect">
            <a:avLst/>
          </a:prstGeom>
          <a:noFill/>
        </p:spPr>
        <p:txBody>
          <a:bodyPr wrap="none" rtlCol="0">
            <a:spAutoFit/>
          </a:bodyPr>
          <a:lstStyle/>
          <a:p>
            <a:r>
              <a:rPr lang="en-US" dirty="0" smtClean="0"/>
              <a:t>Over Focus</a:t>
            </a:r>
            <a:endParaRPr lang="en-US" dirty="0"/>
          </a:p>
        </p:txBody>
      </p:sp>
      <p:sp>
        <p:nvSpPr>
          <p:cNvPr id="6" name="TextBox 5"/>
          <p:cNvSpPr txBox="1"/>
          <p:nvPr/>
        </p:nvSpPr>
        <p:spPr>
          <a:xfrm>
            <a:off x="6934200" y="0"/>
            <a:ext cx="1877437" cy="369332"/>
          </a:xfrm>
          <a:prstGeom prst="rect">
            <a:avLst/>
          </a:prstGeom>
          <a:noFill/>
        </p:spPr>
        <p:txBody>
          <a:bodyPr wrap="none" rtlCol="0">
            <a:spAutoFit/>
          </a:bodyPr>
          <a:lstStyle/>
          <a:p>
            <a:r>
              <a:rPr lang="en-US" dirty="0" smtClean="0"/>
              <a:t>Objective lenses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p>
            <a:pPr defTabSz="838200"/>
            <a:fld id="{8181E323-8F7D-4861-9291-DB4C56F68A02}" type="datetime2">
              <a:rPr lang="en-US" smtClean="0"/>
              <a:pPr defTabSz="838200"/>
              <a:t>Thursday, November 17, 2022</a:t>
            </a:fld>
            <a:endParaRPr lang="en-US" smtClean="0"/>
          </a:p>
        </p:txBody>
      </p:sp>
      <p:sp>
        <p:nvSpPr>
          <p:cNvPr id="27651" name="Slide Number Placeholder 3"/>
          <p:cNvSpPr>
            <a:spLocks noGrp="1"/>
          </p:cNvSpPr>
          <p:nvPr>
            <p:ph type="sldNum" sz="quarter" idx="12"/>
          </p:nvPr>
        </p:nvSpPr>
        <p:spPr>
          <a:noFill/>
        </p:spPr>
        <p:txBody>
          <a:bodyPr/>
          <a:lstStyle/>
          <a:p>
            <a:pPr defTabSz="838200"/>
            <a:fld id="{42AC0F06-B47D-4F30-B5C8-DF2C25ED5569}" type="slidenum">
              <a:rPr lang="en-US" smtClean="0"/>
              <a:pPr defTabSz="838200"/>
              <a:t>3</a:t>
            </a:fld>
            <a:endParaRPr lang="en-US" smtClean="0"/>
          </a:p>
        </p:txBody>
      </p:sp>
      <p:sp>
        <p:nvSpPr>
          <p:cNvPr id="27652" name="Rectangle 6"/>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IN"/>
          </a:p>
        </p:txBody>
      </p:sp>
      <p:sp>
        <p:nvSpPr>
          <p:cNvPr id="27653" name="Text Box 7"/>
          <p:cNvSpPr txBox="1">
            <a:spLocks noChangeArrowheads="1"/>
          </p:cNvSpPr>
          <p:nvPr/>
        </p:nvSpPr>
        <p:spPr bwMode="auto">
          <a:xfrm>
            <a:off x="2105759" y="650875"/>
            <a:ext cx="4144698" cy="361623"/>
          </a:xfrm>
          <a:prstGeom prst="rect">
            <a:avLst/>
          </a:prstGeom>
          <a:noFill/>
          <a:ln w="9525">
            <a:noFill/>
            <a:miter lim="800000"/>
            <a:headEnd/>
            <a:tailEnd/>
          </a:ln>
        </p:spPr>
        <p:txBody>
          <a:bodyPr wrap="none" lIns="83807" tIns="41903" rIns="83807" bIns="41903">
            <a:spAutoFit/>
          </a:bodyPr>
          <a:lstStyle/>
          <a:p>
            <a:pPr algn="l" defTabSz="838200"/>
            <a:r>
              <a:rPr lang="en-US" b="1">
                <a:solidFill>
                  <a:schemeClr val="tx1"/>
                </a:solidFill>
              </a:rPr>
              <a:t>What are the materials of nanotech?</a:t>
            </a:r>
          </a:p>
        </p:txBody>
      </p:sp>
      <p:grpSp>
        <p:nvGrpSpPr>
          <p:cNvPr id="2" name="Group 8"/>
          <p:cNvGrpSpPr>
            <a:grpSpLocks/>
          </p:cNvGrpSpPr>
          <p:nvPr/>
        </p:nvGrpSpPr>
        <p:grpSpPr bwMode="auto">
          <a:xfrm>
            <a:off x="778120" y="1366838"/>
            <a:ext cx="8066942" cy="4794250"/>
            <a:chOff x="-3" y="-3"/>
            <a:chExt cx="5411" cy="3330"/>
          </a:xfrm>
        </p:grpSpPr>
        <p:grpSp>
          <p:nvGrpSpPr>
            <p:cNvPr id="3" name="Group 9"/>
            <p:cNvGrpSpPr>
              <a:grpSpLocks/>
            </p:cNvGrpSpPr>
            <p:nvPr/>
          </p:nvGrpSpPr>
          <p:grpSpPr bwMode="auto">
            <a:xfrm>
              <a:off x="0" y="0"/>
              <a:ext cx="5405" cy="3324"/>
              <a:chOff x="0" y="0"/>
              <a:chExt cx="5405" cy="3324"/>
            </a:xfrm>
          </p:grpSpPr>
          <p:grpSp>
            <p:nvGrpSpPr>
              <p:cNvPr id="4" name="Group 10"/>
              <p:cNvGrpSpPr>
                <a:grpSpLocks/>
              </p:cNvGrpSpPr>
              <p:nvPr/>
            </p:nvGrpSpPr>
            <p:grpSpPr bwMode="auto">
              <a:xfrm>
                <a:off x="0" y="0"/>
                <a:ext cx="1943" cy="788"/>
                <a:chOff x="0" y="0"/>
                <a:chExt cx="1943" cy="788"/>
              </a:xfrm>
            </p:grpSpPr>
            <p:sp>
              <p:nvSpPr>
                <p:cNvPr id="27700" name="Rectangle 11"/>
                <p:cNvSpPr>
                  <a:spLocks noChangeArrowheads="1"/>
                </p:cNvSpPr>
                <p:nvPr/>
              </p:nvSpPr>
              <p:spPr bwMode="auto">
                <a:xfrm>
                  <a:off x="43" y="0"/>
                  <a:ext cx="1857" cy="788"/>
                </a:xfrm>
                <a:prstGeom prst="rect">
                  <a:avLst/>
                </a:prstGeom>
                <a:noFill/>
                <a:ln w="9525">
                  <a:noFill/>
                  <a:miter lim="800000"/>
                  <a:headEnd/>
                  <a:tailEnd/>
                </a:ln>
              </p:spPr>
              <p:txBody>
                <a:bodyPr lIns="0" tIns="0" rIns="-372359" bIns="0"/>
                <a:lstStyle/>
                <a:p>
                  <a:pPr algn="l" defTabSz="838200"/>
                  <a:r>
                    <a:rPr lang="en-US" sz="2400" b="1">
                      <a:solidFill>
                        <a:srgbClr val="0000FF"/>
                      </a:solidFill>
                      <a:cs typeface="Arial" pitchFamily="34" charset="0"/>
                    </a:rPr>
                    <a:t>Nanostructure</a:t>
                  </a:r>
                  <a:endParaRPr lang="en-US" sz="2400">
                    <a:solidFill>
                      <a:schemeClr val="tx1"/>
                    </a:solidFill>
                  </a:endParaRPr>
                </a:p>
              </p:txBody>
            </p:sp>
            <p:sp>
              <p:nvSpPr>
                <p:cNvPr id="27701" name="Rectangle 12"/>
                <p:cNvSpPr>
                  <a:spLocks noChangeArrowheads="1"/>
                </p:cNvSpPr>
                <p:nvPr/>
              </p:nvSpPr>
              <p:spPr bwMode="auto">
                <a:xfrm>
                  <a:off x="0" y="0"/>
                  <a:ext cx="1943" cy="788"/>
                </a:xfrm>
                <a:prstGeom prst="rect">
                  <a:avLst/>
                </a:prstGeom>
                <a:noFill/>
                <a:ln w="7">
                  <a:solidFill>
                    <a:srgbClr val="A0A0A0"/>
                  </a:solidFill>
                  <a:miter lim="800000"/>
                  <a:headEnd/>
                  <a:tailEnd/>
                </a:ln>
              </p:spPr>
              <p:txBody>
                <a:bodyPr/>
                <a:lstStyle/>
                <a:p>
                  <a:endParaRPr lang="en-IN"/>
                </a:p>
              </p:txBody>
            </p:sp>
          </p:grpSp>
          <p:grpSp>
            <p:nvGrpSpPr>
              <p:cNvPr id="5" name="Group 13"/>
              <p:cNvGrpSpPr>
                <a:grpSpLocks/>
              </p:cNvGrpSpPr>
              <p:nvPr/>
            </p:nvGrpSpPr>
            <p:grpSpPr bwMode="auto">
              <a:xfrm>
                <a:off x="1943" y="0"/>
                <a:ext cx="1059" cy="788"/>
                <a:chOff x="1943" y="0"/>
                <a:chExt cx="1059" cy="788"/>
              </a:xfrm>
            </p:grpSpPr>
            <p:sp>
              <p:nvSpPr>
                <p:cNvPr id="27698" name="Rectangle 14"/>
                <p:cNvSpPr>
                  <a:spLocks noChangeArrowheads="1"/>
                </p:cNvSpPr>
                <p:nvPr/>
              </p:nvSpPr>
              <p:spPr bwMode="auto">
                <a:xfrm>
                  <a:off x="1986" y="0"/>
                  <a:ext cx="973" cy="788"/>
                </a:xfrm>
                <a:prstGeom prst="rect">
                  <a:avLst/>
                </a:prstGeom>
                <a:noFill/>
                <a:ln w="9525">
                  <a:noFill/>
                  <a:miter lim="800000"/>
                  <a:headEnd/>
                  <a:tailEnd/>
                </a:ln>
              </p:spPr>
              <p:txBody>
                <a:bodyPr lIns="0" tIns="0" rIns="0" bIns="0"/>
                <a:lstStyle/>
                <a:p>
                  <a:pPr algn="l" defTabSz="838200"/>
                  <a:r>
                    <a:rPr lang="en-US" sz="2400" b="1">
                      <a:solidFill>
                        <a:schemeClr val="tx1"/>
                      </a:solidFill>
                      <a:cs typeface="Arial" pitchFamily="34" charset="0"/>
                    </a:rPr>
                    <a:t>Size</a:t>
                  </a:r>
                  <a:endParaRPr lang="en-US" sz="1100" b="1">
                    <a:solidFill>
                      <a:schemeClr val="tx1"/>
                    </a:solidFill>
                    <a:cs typeface="Times New Roman" pitchFamily="18" charset="0"/>
                  </a:endParaRPr>
                </a:p>
                <a:p>
                  <a:pPr algn="l" defTabSz="838200" eaLnBrk="0" hangingPunct="0"/>
                  <a:endParaRPr lang="en-US">
                    <a:solidFill>
                      <a:schemeClr val="tx1"/>
                    </a:solidFill>
                  </a:endParaRPr>
                </a:p>
              </p:txBody>
            </p:sp>
            <p:sp>
              <p:nvSpPr>
                <p:cNvPr id="27699" name="Rectangle 15"/>
                <p:cNvSpPr>
                  <a:spLocks noChangeArrowheads="1"/>
                </p:cNvSpPr>
                <p:nvPr/>
              </p:nvSpPr>
              <p:spPr bwMode="auto">
                <a:xfrm>
                  <a:off x="1943" y="0"/>
                  <a:ext cx="1059" cy="788"/>
                </a:xfrm>
                <a:prstGeom prst="rect">
                  <a:avLst/>
                </a:prstGeom>
                <a:noFill/>
                <a:ln w="7">
                  <a:solidFill>
                    <a:srgbClr val="A0A0A0"/>
                  </a:solidFill>
                  <a:miter lim="800000"/>
                  <a:headEnd/>
                  <a:tailEnd/>
                </a:ln>
              </p:spPr>
              <p:txBody>
                <a:bodyPr/>
                <a:lstStyle/>
                <a:p>
                  <a:endParaRPr lang="en-IN"/>
                </a:p>
              </p:txBody>
            </p:sp>
          </p:grpSp>
          <p:grpSp>
            <p:nvGrpSpPr>
              <p:cNvPr id="6" name="Group 16"/>
              <p:cNvGrpSpPr>
                <a:grpSpLocks/>
              </p:cNvGrpSpPr>
              <p:nvPr/>
            </p:nvGrpSpPr>
            <p:grpSpPr bwMode="auto">
              <a:xfrm>
                <a:off x="3002" y="0"/>
                <a:ext cx="2403" cy="788"/>
                <a:chOff x="3002" y="0"/>
                <a:chExt cx="2403" cy="788"/>
              </a:xfrm>
            </p:grpSpPr>
            <p:sp>
              <p:nvSpPr>
                <p:cNvPr id="27696" name="Rectangle 17"/>
                <p:cNvSpPr>
                  <a:spLocks noChangeArrowheads="1"/>
                </p:cNvSpPr>
                <p:nvPr/>
              </p:nvSpPr>
              <p:spPr bwMode="auto">
                <a:xfrm>
                  <a:off x="3045" y="0"/>
                  <a:ext cx="2317" cy="788"/>
                </a:xfrm>
                <a:prstGeom prst="rect">
                  <a:avLst/>
                </a:prstGeom>
                <a:noFill/>
                <a:ln w="9525">
                  <a:noFill/>
                  <a:miter lim="800000"/>
                  <a:headEnd/>
                  <a:tailEnd/>
                </a:ln>
              </p:spPr>
              <p:txBody>
                <a:bodyPr lIns="83807" tIns="41903" rIns="83807" bIns="41903"/>
                <a:lstStyle/>
                <a:p>
                  <a:pPr algn="l" defTabSz="838200"/>
                  <a:r>
                    <a:rPr lang="en-US" sz="1600" b="1">
                      <a:solidFill>
                        <a:srgbClr val="0000FF"/>
                      </a:solidFill>
                      <a:cs typeface="Arial" pitchFamily="34" charset="0"/>
                    </a:rPr>
                    <a:t>Example Material or Application</a:t>
                  </a:r>
                  <a:endParaRPr lang="en-US" sz="1600">
                    <a:solidFill>
                      <a:schemeClr val="tx1"/>
                    </a:solidFill>
                    <a:cs typeface="Times New Roman" pitchFamily="18" charset="0"/>
                  </a:endParaRPr>
                </a:p>
                <a:p>
                  <a:pPr algn="l" defTabSz="838200" eaLnBrk="0" hangingPunct="0"/>
                  <a:endParaRPr lang="en-US" sz="1600">
                    <a:solidFill>
                      <a:schemeClr val="tx1"/>
                    </a:solidFill>
                  </a:endParaRPr>
                </a:p>
              </p:txBody>
            </p:sp>
            <p:sp>
              <p:nvSpPr>
                <p:cNvPr id="27697" name="Rectangle 18"/>
                <p:cNvSpPr>
                  <a:spLocks noChangeArrowheads="1"/>
                </p:cNvSpPr>
                <p:nvPr/>
              </p:nvSpPr>
              <p:spPr bwMode="auto">
                <a:xfrm>
                  <a:off x="3002" y="0"/>
                  <a:ext cx="2403" cy="788"/>
                </a:xfrm>
                <a:prstGeom prst="rect">
                  <a:avLst/>
                </a:prstGeom>
                <a:noFill/>
                <a:ln w="7">
                  <a:solidFill>
                    <a:srgbClr val="A0A0A0"/>
                  </a:solidFill>
                  <a:miter lim="800000"/>
                  <a:headEnd/>
                  <a:tailEnd/>
                </a:ln>
              </p:spPr>
              <p:txBody>
                <a:bodyPr/>
                <a:lstStyle/>
                <a:p>
                  <a:endParaRPr lang="en-IN"/>
                </a:p>
              </p:txBody>
            </p:sp>
          </p:grpSp>
          <p:grpSp>
            <p:nvGrpSpPr>
              <p:cNvPr id="7" name="Group 19"/>
              <p:cNvGrpSpPr>
                <a:grpSpLocks/>
              </p:cNvGrpSpPr>
              <p:nvPr/>
            </p:nvGrpSpPr>
            <p:grpSpPr bwMode="auto">
              <a:xfrm>
                <a:off x="0" y="788"/>
                <a:ext cx="1943" cy="634"/>
                <a:chOff x="0" y="788"/>
                <a:chExt cx="1943" cy="634"/>
              </a:xfrm>
            </p:grpSpPr>
            <p:sp>
              <p:nvSpPr>
                <p:cNvPr id="27694" name="Rectangle 20"/>
                <p:cNvSpPr>
                  <a:spLocks noChangeArrowheads="1"/>
                </p:cNvSpPr>
                <p:nvPr/>
              </p:nvSpPr>
              <p:spPr bwMode="auto">
                <a:xfrm>
                  <a:off x="43" y="788"/>
                  <a:ext cx="185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Clusters, nanocrystals, quantum dots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95" name="Rectangle 21"/>
                <p:cNvSpPr>
                  <a:spLocks noChangeArrowheads="1"/>
                </p:cNvSpPr>
                <p:nvPr/>
              </p:nvSpPr>
              <p:spPr bwMode="auto">
                <a:xfrm>
                  <a:off x="0" y="788"/>
                  <a:ext cx="1943" cy="634"/>
                </a:xfrm>
                <a:prstGeom prst="rect">
                  <a:avLst/>
                </a:prstGeom>
                <a:noFill/>
                <a:ln w="7">
                  <a:solidFill>
                    <a:srgbClr val="A0A0A0"/>
                  </a:solidFill>
                  <a:miter lim="800000"/>
                  <a:headEnd/>
                  <a:tailEnd/>
                </a:ln>
              </p:spPr>
              <p:txBody>
                <a:bodyPr/>
                <a:lstStyle/>
                <a:p>
                  <a:endParaRPr lang="en-IN"/>
                </a:p>
              </p:txBody>
            </p:sp>
          </p:grpSp>
          <p:grpSp>
            <p:nvGrpSpPr>
              <p:cNvPr id="8" name="Group 22"/>
              <p:cNvGrpSpPr>
                <a:grpSpLocks/>
              </p:cNvGrpSpPr>
              <p:nvPr/>
            </p:nvGrpSpPr>
            <p:grpSpPr bwMode="auto">
              <a:xfrm>
                <a:off x="1943" y="788"/>
                <a:ext cx="1059" cy="634"/>
                <a:chOff x="1943" y="788"/>
                <a:chExt cx="1059" cy="634"/>
              </a:xfrm>
            </p:grpSpPr>
            <p:sp>
              <p:nvSpPr>
                <p:cNvPr id="27692" name="Rectangle 23"/>
                <p:cNvSpPr>
                  <a:spLocks noChangeArrowheads="1"/>
                </p:cNvSpPr>
                <p:nvPr/>
              </p:nvSpPr>
              <p:spPr bwMode="auto">
                <a:xfrm>
                  <a:off x="1986" y="788"/>
                  <a:ext cx="973" cy="634"/>
                </a:xfrm>
                <a:prstGeom prst="rect">
                  <a:avLst/>
                </a:prstGeom>
                <a:noFill/>
                <a:ln w="9525">
                  <a:noFill/>
                  <a:miter lim="800000"/>
                  <a:headEnd/>
                  <a:tailEnd/>
                </a:ln>
              </p:spPr>
              <p:txBody>
                <a:bodyPr lIns="83807" tIns="41903" rIns="83807" bIns="41903"/>
                <a:lstStyle/>
                <a:p>
                  <a:pPr algn="l" defTabSz="838200"/>
                  <a:r>
                    <a:rPr lang="en-US" sz="1600">
                      <a:solidFill>
                        <a:schemeClr val="tx1"/>
                      </a:solidFill>
                      <a:cs typeface="Arial" pitchFamily="34" charset="0"/>
                    </a:rPr>
                    <a:t>Radius: </a:t>
                  </a:r>
                  <a:endParaRPr lang="en-US" sz="1100">
                    <a:solidFill>
                      <a:schemeClr val="tx1"/>
                    </a:solidFill>
                    <a:cs typeface="Times New Roman" pitchFamily="18" charset="0"/>
                  </a:endParaRPr>
                </a:p>
                <a:p>
                  <a:pPr algn="l" defTabSz="838200" eaLnBrk="0" hangingPunct="0"/>
                  <a:r>
                    <a:rPr lang="en-US" sz="1600">
                      <a:solidFill>
                        <a:schemeClr val="tx1"/>
                      </a:solidFill>
                      <a:cs typeface="Arial" pitchFamily="34" charset="0"/>
                    </a:rPr>
                    <a:t>1-10 nm</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93" name="Rectangle 24"/>
                <p:cNvSpPr>
                  <a:spLocks noChangeArrowheads="1"/>
                </p:cNvSpPr>
                <p:nvPr/>
              </p:nvSpPr>
              <p:spPr bwMode="auto">
                <a:xfrm>
                  <a:off x="1943" y="788"/>
                  <a:ext cx="1059" cy="634"/>
                </a:xfrm>
                <a:prstGeom prst="rect">
                  <a:avLst/>
                </a:prstGeom>
                <a:noFill/>
                <a:ln w="7">
                  <a:solidFill>
                    <a:srgbClr val="A0A0A0"/>
                  </a:solidFill>
                  <a:miter lim="800000"/>
                  <a:headEnd/>
                  <a:tailEnd/>
                </a:ln>
              </p:spPr>
              <p:txBody>
                <a:bodyPr/>
                <a:lstStyle/>
                <a:p>
                  <a:endParaRPr lang="en-IN"/>
                </a:p>
              </p:txBody>
            </p:sp>
          </p:grpSp>
          <p:grpSp>
            <p:nvGrpSpPr>
              <p:cNvPr id="9" name="Group 25"/>
              <p:cNvGrpSpPr>
                <a:grpSpLocks/>
              </p:cNvGrpSpPr>
              <p:nvPr/>
            </p:nvGrpSpPr>
            <p:grpSpPr bwMode="auto">
              <a:xfrm>
                <a:off x="3002" y="788"/>
                <a:ext cx="2403" cy="634"/>
                <a:chOff x="3002" y="788"/>
                <a:chExt cx="2403" cy="634"/>
              </a:xfrm>
            </p:grpSpPr>
            <p:sp>
              <p:nvSpPr>
                <p:cNvPr id="27690" name="Rectangle 26"/>
                <p:cNvSpPr>
                  <a:spLocks noChangeArrowheads="1"/>
                </p:cNvSpPr>
                <p:nvPr/>
              </p:nvSpPr>
              <p:spPr bwMode="auto">
                <a:xfrm>
                  <a:off x="3045" y="788"/>
                  <a:ext cx="231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Insulators, semiconductors, metals, magnetic materials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91" name="Rectangle 27"/>
                <p:cNvSpPr>
                  <a:spLocks noChangeArrowheads="1"/>
                </p:cNvSpPr>
                <p:nvPr/>
              </p:nvSpPr>
              <p:spPr bwMode="auto">
                <a:xfrm>
                  <a:off x="3002" y="788"/>
                  <a:ext cx="2403" cy="634"/>
                </a:xfrm>
                <a:prstGeom prst="rect">
                  <a:avLst/>
                </a:prstGeom>
                <a:noFill/>
                <a:ln w="7">
                  <a:solidFill>
                    <a:srgbClr val="A0A0A0"/>
                  </a:solidFill>
                  <a:miter lim="800000"/>
                  <a:headEnd/>
                  <a:tailEnd/>
                </a:ln>
              </p:spPr>
              <p:txBody>
                <a:bodyPr/>
                <a:lstStyle/>
                <a:p>
                  <a:endParaRPr lang="en-IN"/>
                </a:p>
              </p:txBody>
            </p:sp>
          </p:grpSp>
          <p:grpSp>
            <p:nvGrpSpPr>
              <p:cNvPr id="10" name="Group 28"/>
              <p:cNvGrpSpPr>
                <a:grpSpLocks/>
              </p:cNvGrpSpPr>
              <p:nvPr/>
            </p:nvGrpSpPr>
            <p:grpSpPr bwMode="auto">
              <a:xfrm>
                <a:off x="0" y="1422"/>
                <a:ext cx="1943" cy="634"/>
                <a:chOff x="0" y="1422"/>
                <a:chExt cx="1943" cy="634"/>
              </a:xfrm>
            </p:grpSpPr>
            <p:sp>
              <p:nvSpPr>
                <p:cNvPr id="27688" name="Rectangle 29"/>
                <p:cNvSpPr>
                  <a:spLocks noChangeArrowheads="1"/>
                </p:cNvSpPr>
                <p:nvPr/>
              </p:nvSpPr>
              <p:spPr bwMode="auto">
                <a:xfrm>
                  <a:off x="43" y="1422"/>
                  <a:ext cx="185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Other nanoparticles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89" name="Rectangle 30"/>
                <p:cNvSpPr>
                  <a:spLocks noChangeArrowheads="1"/>
                </p:cNvSpPr>
                <p:nvPr/>
              </p:nvSpPr>
              <p:spPr bwMode="auto">
                <a:xfrm>
                  <a:off x="0" y="1422"/>
                  <a:ext cx="1943" cy="634"/>
                </a:xfrm>
                <a:prstGeom prst="rect">
                  <a:avLst/>
                </a:prstGeom>
                <a:noFill/>
                <a:ln w="7">
                  <a:solidFill>
                    <a:srgbClr val="A0A0A0"/>
                  </a:solidFill>
                  <a:miter lim="800000"/>
                  <a:headEnd/>
                  <a:tailEnd/>
                </a:ln>
              </p:spPr>
              <p:txBody>
                <a:bodyPr/>
                <a:lstStyle/>
                <a:p>
                  <a:endParaRPr lang="en-IN"/>
                </a:p>
              </p:txBody>
            </p:sp>
          </p:grpSp>
          <p:grpSp>
            <p:nvGrpSpPr>
              <p:cNvPr id="11" name="Group 31"/>
              <p:cNvGrpSpPr>
                <a:grpSpLocks/>
              </p:cNvGrpSpPr>
              <p:nvPr/>
            </p:nvGrpSpPr>
            <p:grpSpPr bwMode="auto">
              <a:xfrm>
                <a:off x="1943" y="1422"/>
                <a:ext cx="1059" cy="634"/>
                <a:chOff x="1943" y="1422"/>
                <a:chExt cx="1059" cy="634"/>
              </a:xfrm>
            </p:grpSpPr>
            <p:sp>
              <p:nvSpPr>
                <p:cNvPr id="27686" name="Rectangle 32"/>
                <p:cNvSpPr>
                  <a:spLocks noChangeArrowheads="1"/>
                </p:cNvSpPr>
                <p:nvPr/>
              </p:nvSpPr>
              <p:spPr bwMode="auto">
                <a:xfrm>
                  <a:off x="1986" y="1422"/>
                  <a:ext cx="973" cy="634"/>
                </a:xfrm>
                <a:prstGeom prst="rect">
                  <a:avLst/>
                </a:prstGeom>
                <a:noFill/>
                <a:ln w="9525">
                  <a:noFill/>
                  <a:miter lim="800000"/>
                  <a:headEnd/>
                  <a:tailEnd/>
                </a:ln>
              </p:spPr>
              <p:txBody>
                <a:bodyPr lIns="83807" tIns="41903" rIns="83807" bIns="41903"/>
                <a:lstStyle/>
                <a:p>
                  <a:pPr algn="l" defTabSz="838200"/>
                  <a:r>
                    <a:rPr lang="en-US" sz="1600">
                      <a:solidFill>
                        <a:schemeClr val="tx1"/>
                      </a:solidFill>
                      <a:cs typeface="Arial" pitchFamily="34" charset="0"/>
                    </a:rPr>
                    <a:t>Radius: </a:t>
                  </a:r>
                  <a:endParaRPr lang="en-US" sz="1100">
                    <a:solidFill>
                      <a:schemeClr val="tx1"/>
                    </a:solidFill>
                    <a:cs typeface="Times New Roman" pitchFamily="18" charset="0"/>
                  </a:endParaRPr>
                </a:p>
                <a:p>
                  <a:pPr algn="l" defTabSz="838200" eaLnBrk="0" hangingPunct="0"/>
                  <a:r>
                    <a:rPr lang="en-US" sz="1600">
                      <a:solidFill>
                        <a:schemeClr val="tx1"/>
                      </a:solidFill>
                      <a:cs typeface="Arial" pitchFamily="34" charset="0"/>
                    </a:rPr>
                    <a:t>1-100 nm</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87" name="Rectangle 33"/>
                <p:cNvSpPr>
                  <a:spLocks noChangeArrowheads="1"/>
                </p:cNvSpPr>
                <p:nvPr/>
              </p:nvSpPr>
              <p:spPr bwMode="auto">
                <a:xfrm>
                  <a:off x="1943" y="1422"/>
                  <a:ext cx="1059" cy="634"/>
                </a:xfrm>
                <a:prstGeom prst="rect">
                  <a:avLst/>
                </a:prstGeom>
                <a:noFill/>
                <a:ln w="7">
                  <a:solidFill>
                    <a:srgbClr val="A0A0A0"/>
                  </a:solidFill>
                  <a:miter lim="800000"/>
                  <a:headEnd/>
                  <a:tailEnd/>
                </a:ln>
              </p:spPr>
              <p:txBody>
                <a:bodyPr/>
                <a:lstStyle/>
                <a:p>
                  <a:endParaRPr lang="en-IN"/>
                </a:p>
              </p:txBody>
            </p:sp>
          </p:grpSp>
          <p:grpSp>
            <p:nvGrpSpPr>
              <p:cNvPr id="12" name="Group 34"/>
              <p:cNvGrpSpPr>
                <a:grpSpLocks/>
              </p:cNvGrpSpPr>
              <p:nvPr/>
            </p:nvGrpSpPr>
            <p:grpSpPr bwMode="auto">
              <a:xfrm>
                <a:off x="3002" y="1422"/>
                <a:ext cx="2403" cy="634"/>
                <a:chOff x="3002" y="1422"/>
                <a:chExt cx="2403" cy="634"/>
              </a:xfrm>
            </p:grpSpPr>
            <p:sp>
              <p:nvSpPr>
                <p:cNvPr id="27684" name="Rectangle 35"/>
                <p:cNvSpPr>
                  <a:spLocks noChangeArrowheads="1"/>
                </p:cNvSpPr>
                <p:nvPr/>
              </p:nvSpPr>
              <p:spPr bwMode="auto">
                <a:xfrm>
                  <a:off x="3045" y="1422"/>
                  <a:ext cx="231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Ceramic oxides, Buckyballs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85" name="Rectangle 36"/>
                <p:cNvSpPr>
                  <a:spLocks noChangeArrowheads="1"/>
                </p:cNvSpPr>
                <p:nvPr/>
              </p:nvSpPr>
              <p:spPr bwMode="auto">
                <a:xfrm>
                  <a:off x="3002" y="1422"/>
                  <a:ext cx="2403" cy="634"/>
                </a:xfrm>
                <a:prstGeom prst="rect">
                  <a:avLst/>
                </a:prstGeom>
                <a:noFill/>
                <a:ln w="7">
                  <a:solidFill>
                    <a:srgbClr val="A0A0A0"/>
                  </a:solidFill>
                  <a:miter lim="800000"/>
                  <a:headEnd/>
                  <a:tailEnd/>
                </a:ln>
              </p:spPr>
              <p:txBody>
                <a:bodyPr/>
                <a:lstStyle/>
                <a:p>
                  <a:endParaRPr lang="en-IN"/>
                </a:p>
              </p:txBody>
            </p:sp>
          </p:grpSp>
          <p:grpSp>
            <p:nvGrpSpPr>
              <p:cNvPr id="13" name="Group 37"/>
              <p:cNvGrpSpPr>
                <a:grpSpLocks/>
              </p:cNvGrpSpPr>
              <p:nvPr/>
            </p:nvGrpSpPr>
            <p:grpSpPr bwMode="auto">
              <a:xfrm>
                <a:off x="0" y="2056"/>
                <a:ext cx="1943" cy="634"/>
                <a:chOff x="0" y="2056"/>
                <a:chExt cx="1943" cy="634"/>
              </a:xfrm>
            </p:grpSpPr>
            <p:sp>
              <p:nvSpPr>
                <p:cNvPr id="27682" name="Rectangle 38"/>
                <p:cNvSpPr>
                  <a:spLocks noChangeArrowheads="1"/>
                </p:cNvSpPr>
                <p:nvPr/>
              </p:nvSpPr>
              <p:spPr bwMode="auto">
                <a:xfrm>
                  <a:off x="43" y="2056"/>
                  <a:ext cx="185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Nanowires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83" name="Rectangle 39"/>
                <p:cNvSpPr>
                  <a:spLocks noChangeArrowheads="1"/>
                </p:cNvSpPr>
                <p:nvPr/>
              </p:nvSpPr>
              <p:spPr bwMode="auto">
                <a:xfrm>
                  <a:off x="0" y="2056"/>
                  <a:ext cx="1943" cy="634"/>
                </a:xfrm>
                <a:prstGeom prst="rect">
                  <a:avLst/>
                </a:prstGeom>
                <a:noFill/>
                <a:ln w="7">
                  <a:solidFill>
                    <a:srgbClr val="A0A0A0"/>
                  </a:solidFill>
                  <a:miter lim="800000"/>
                  <a:headEnd/>
                  <a:tailEnd/>
                </a:ln>
              </p:spPr>
              <p:txBody>
                <a:bodyPr/>
                <a:lstStyle/>
                <a:p>
                  <a:endParaRPr lang="en-IN"/>
                </a:p>
              </p:txBody>
            </p:sp>
          </p:grpSp>
          <p:grpSp>
            <p:nvGrpSpPr>
              <p:cNvPr id="14" name="Group 40"/>
              <p:cNvGrpSpPr>
                <a:grpSpLocks/>
              </p:cNvGrpSpPr>
              <p:nvPr/>
            </p:nvGrpSpPr>
            <p:grpSpPr bwMode="auto">
              <a:xfrm>
                <a:off x="1943" y="2056"/>
                <a:ext cx="1059" cy="634"/>
                <a:chOff x="1943" y="2056"/>
                <a:chExt cx="1059" cy="634"/>
              </a:xfrm>
            </p:grpSpPr>
            <p:sp>
              <p:nvSpPr>
                <p:cNvPr id="27680" name="Rectangle 41"/>
                <p:cNvSpPr>
                  <a:spLocks noChangeArrowheads="1"/>
                </p:cNvSpPr>
                <p:nvPr/>
              </p:nvSpPr>
              <p:spPr bwMode="auto">
                <a:xfrm>
                  <a:off x="1986" y="2056"/>
                  <a:ext cx="973" cy="634"/>
                </a:xfrm>
                <a:prstGeom prst="rect">
                  <a:avLst/>
                </a:prstGeom>
                <a:noFill/>
                <a:ln w="9525">
                  <a:noFill/>
                  <a:miter lim="800000"/>
                  <a:headEnd/>
                  <a:tailEnd/>
                </a:ln>
              </p:spPr>
              <p:txBody>
                <a:bodyPr lIns="83807" tIns="41903" rIns="83807" bIns="41903"/>
                <a:lstStyle/>
                <a:p>
                  <a:pPr algn="l" defTabSz="838200"/>
                  <a:r>
                    <a:rPr lang="en-US" sz="1600">
                      <a:solidFill>
                        <a:schemeClr val="tx1"/>
                      </a:solidFill>
                      <a:cs typeface="Arial" pitchFamily="34" charset="0"/>
                    </a:rPr>
                    <a:t>Diameter: 1-100 nm</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81" name="Rectangle 42"/>
                <p:cNvSpPr>
                  <a:spLocks noChangeArrowheads="1"/>
                </p:cNvSpPr>
                <p:nvPr/>
              </p:nvSpPr>
              <p:spPr bwMode="auto">
                <a:xfrm>
                  <a:off x="1943" y="2056"/>
                  <a:ext cx="1059" cy="634"/>
                </a:xfrm>
                <a:prstGeom prst="rect">
                  <a:avLst/>
                </a:prstGeom>
                <a:noFill/>
                <a:ln w="7">
                  <a:solidFill>
                    <a:srgbClr val="A0A0A0"/>
                  </a:solidFill>
                  <a:miter lim="800000"/>
                  <a:headEnd/>
                  <a:tailEnd/>
                </a:ln>
              </p:spPr>
              <p:txBody>
                <a:bodyPr/>
                <a:lstStyle/>
                <a:p>
                  <a:endParaRPr lang="en-IN"/>
                </a:p>
              </p:txBody>
            </p:sp>
          </p:grpSp>
          <p:grpSp>
            <p:nvGrpSpPr>
              <p:cNvPr id="15" name="Group 43"/>
              <p:cNvGrpSpPr>
                <a:grpSpLocks/>
              </p:cNvGrpSpPr>
              <p:nvPr/>
            </p:nvGrpSpPr>
            <p:grpSpPr bwMode="auto">
              <a:xfrm>
                <a:off x="3002" y="2056"/>
                <a:ext cx="2403" cy="634"/>
                <a:chOff x="3002" y="2056"/>
                <a:chExt cx="2403" cy="634"/>
              </a:xfrm>
            </p:grpSpPr>
            <p:sp>
              <p:nvSpPr>
                <p:cNvPr id="27678" name="Rectangle 44"/>
                <p:cNvSpPr>
                  <a:spLocks noChangeArrowheads="1"/>
                </p:cNvSpPr>
                <p:nvPr/>
              </p:nvSpPr>
              <p:spPr bwMode="auto">
                <a:xfrm>
                  <a:off x="3045" y="2056"/>
                  <a:ext cx="231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Metals, semiconductors, oxides, sulfides, nitrides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79" name="Rectangle 45"/>
                <p:cNvSpPr>
                  <a:spLocks noChangeArrowheads="1"/>
                </p:cNvSpPr>
                <p:nvPr/>
              </p:nvSpPr>
              <p:spPr bwMode="auto">
                <a:xfrm>
                  <a:off x="3002" y="2056"/>
                  <a:ext cx="2403" cy="634"/>
                </a:xfrm>
                <a:prstGeom prst="rect">
                  <a:avLst/>
                </a:prstGeom>
                <a:noFill/>
                <a:ln w="7">
                  <a:solidFill>
                    <a:srgbClr val="A0A0A0"/>
                  </a:solidFill>
                  <a:miter lim="800000"/>
                  <a:headEnd/>
                  <a:tailEnd/>
                </a:ln>
              </p:spPr>
              <p:txBody>
                <a:bodyPr/>
                <a:lstStyle/>
                <a:p>
                  <a:endParaRPr lang="en-IN"/>
                </a:p>
              </p:txBody>
            </p:sp>
          </p:grpSp>
          <p:grpSp>
            <p:nvGrpSpPr>
              <p:cNvPr id="16" name="Group 46"/>
              <p:cNvGrpSpPr>
                <a:grpSpLocks/>
              </p:cNvGrpSpPr>
              <p:nvPr/>
            </p:nvGrpSpPr>
            <p:grpSpPr bwMode="auto">
              <a:xfrm>
                <a:off x="0" y="2690"/>
                <a:ext cx="1943" cy="634"/>
                <a:chOff x="0" y="2690"/>
                <a:chExt cx="1943" cy="634"/>
              </a:xfrm>
            </p:grpSpPr>
            <p:sp>
              <p:nvSpPr>
                <p:cNvPr id="27676" name="Rectangle 47"/>
                <p:cNvSpPr>
                  <a:spLocks noChangeArrowheads="1"/>
                </p:cNvSpPr>
                <p:nvPr/>
              </p:nvSpPr>
              <p:spPr bwMode="auto">
                <a:xfrm>
                  <a:off x="43" y="2690"/>
                  <a:ext cx="185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Nanotubes</a:t>
                  </a:r>
                  <a:endParaRPr lang="en-US">
                    <a:solidFill>
                      <a:schemeClr val="tx1"/>
                    </a:solidFill>
                  </a:endParaRPr>
                </a:p>
              </p:txBody>
            </p:sp>
            <p:sp>
              <p:nvSpPr>
                <p:cNvPr id="27677" name="Rectangle 48"/>
                <p:cNvSpPr>
                  <a:spLocks noChangeArrowheads="1"/>
                </p:cNvSpPr>
                <p:nvPr/>
              </p:nvSpPr>
              <p:spPr bwMode="auto">
                <a:xfrm>
                  <a:off x="0" y="2690"/>
                  <a:ext cx="1943" cy="634"/>
                </a:xfrm>
                <a:prstGeom prst="rect">
                  <a:avLst/>
                </a:prstGeom>
                <a:noFill/>
                <a:ln w="7">
                  <a:solidFill>
                    <a:srgbClr val="A0A0A0"/>
                  </a:solidFill>
                  <a:miter lim="800000"/>
                  <a:headEnd/>
                  <a:tailEnd/>
                </a:ln>
              </p:spPr>
              <p:txBody>
                <a:bodyPr/>
                <a:lstStyle/>
                <a:p>
                  <a:endParaRPr lang="en-IN"/>
                </a:p>
              </p:txBody>
            </p:sp>
          </p:grpSp>
          <p:grpSp>
            <p:nvGrpSpPr>
              <p:cNvPr id="17" name="Group 49"/>
              <p:cNvGrpSpPr>
                <a:grpSpLocks/>
              </p:cNvGrpSpPr>
              <p:nvPr/>
            </p:nvGrpSpPr>
            <p:grpSpPr bwMode="auto">
              <a:xfrm>
                <a:off x="1943" y="2690"/>
                <a:ext cx="1059" cy="634"/>
                <a:chOff x="1943" y="2690"/>
                <a:chExt cx="1059" cy="634"/>
              </a:xfrm>
            </p:grpSpPr>
            <p:sp>
              <p:nvSpPr>
                <p:cNvPr id="27674" name="Rectangle 50"/>
                <p:cNvSpPr>
                  <a:spLocks noChangeArrowheads="1"/>
                </p:cNvSpPr>
                <p:nvPr/>
              </p:nvSpPr>
              <p:spPr bwMode="auto">
                <a:xfrm>
                  <a:off x="1986" y="2690"/>
                  <a:ext cx="973" cy="634"/>
                </a:xfrm>
                <a:prstGeom prst="rect">
                  <a:avLst/>
                </a:prstGeom>
                <a:noFill/>
                <a:ln w="9525">
                  <a:noFill/>
                  <a:miter lim="800000"/>
                  <a:headEnd/>
                  <a:tailEnd/>
                </a:ln>
              </p:spPr>
              <p:txBody>
                <a:bodyPr lIns="83807" tIns="41903" rIns="83807" bIns="41903"/>
                <a:lstStyle/>
                <a:p>
                  <a:pPr algn="l" defTabSz="838200"/>
                  <a:r>
                    <a:rPr lang="en-US" sz="1600">
                      <a:solidFill>
                        <a:schemeClr val="tx1"/>
                      </a:solidFill>
                      <a:cs typeface="Arial" pitchFamily="34" charset="0"/>
                    </a:rPr>
                    <a:t>Diameter: 1-100 nm (or) in micron size</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75" name="Rectangle 51"/>
                <p:cNvSpPr>
                  <a:spLocks noChangeArrowheads="1"/>
                </p:cNvSpPr>
                <p:nvPr/>
              </p:nvSpPr>
              <p:spPr bwMode="auto">
                <a:xfrm>
                  <a:off x="1943" y="2690"/>
                  <a:ext cx="1059" cy="634"/>
                </a:xfrm>
                <a:prstGeom prst="rect">
                  <a:avLst/>
                </a:prstGeom>
                <a:noFill/>
                <a:ln w="7">
                  <a:solidFill>
                    <a:srgbClr val="A0A0A0"/>
                  </a:solidFill>
                  <a:miter lim="800000"/>
                  <a:headEnd/>
                  <a:tailEnd/>
                </a:ln>
              </p:spPr>
              <p:txBody>
                <a:bodyPr/>
                <a:lstStyle/>
                <a:p>
                  <a:endParaRPr lang="en-IN"/>
                </a:p>
              </p:txBody>
            </p:sp>
          </p:grpSp>
          <p:grpSp>
            <p:nvGrpSpPr>
              <p:cNvPr id="18" name="Group 52"/>
              <p:cNvGrpSpPr>
                <a:grpSpLocks/>
              </p:cNvGrpSpPr>
              <p:nvPr/>
            </p:nvGrpSpPr>
            <p:grpSpPr bwMode="auto">
              <a:xfrm>
                <a:off x="3002" y="2690"/>
                <a:ext cx="2403" cy="634"/>
                <a:chOff x="3002" y="2690"/>
                <a:chExt cx="2403" cy="634"/>
              </a:xfrm>
            </p:grpSpPr>
            <p:sp>
              <p:nvSpPr>
                <p:cNvPr id="27672" name="Rectangle 53"/>
                <p:cNvSpPr>
                  <a:spLocks noChangeArrowheads="1"/>
                </p:cNvSpPr>
                <p:nvPr/>
              </p:nvSpPr>
              <p:spPr bwMode="auto">
                <a:xfrm>
                  <a:off x="3045" y="2690"/>
                  <a:ext cx="2317" cy="634"/>
                </a:xfrm>
                <a:prstGeom prst="rect">
                  <a:avLst/>
                </a:prstGeom>
                <a:noFill/>
                <a:ln w="9525">
                  <a:noFill/>
                  <a:miter lim="800000"/>
                  <a:headEnd/>
                  <a:tailEnd/>
                </a:ln>
              </p:spPr>
              <p:txBody>
                <a:bodyPr lIns="83807" tIns="41903" rIns="83807" bIns="41903"/>
                <a:lstStyle/>
                <a:p>
                  <a:pPr algn="l" defTabSz="838200"/>
                  <a:r>
                    <a:rPr lang="en-US" sz="1600">
                      <a:solidFill>
                        <a:srgbClr val="0000FF"/>
                      </a:solidFill>
                      <a:cs typeface="Arial" pitchFamily="34" charset="0"/>
                    </a:rPr>
                    <a:t>Carbon, including fullerenes, layered chalcogenides</a:t>
                  </a:r>
                  <a:endParaRPr lang="en-US" sz="1100">
                    <a:solidFill>
                      <a:schemeClr val="tx1"/>
                    </a:solidFill>
                    <a:cs typeface="Times New Roman" pitchFamily="18" charset="0"/>
                  </a:endParaRPr>
                </a:p>
                <a:p>
                  <a:pPr algn="l" defTabSz="838200" eaLnBrk="0" hangingPunct="0"/>
                  <a:endParaRPr lang="en-US">
                    <a:solidFill>
                      <a:schemeClr val="tx1"/>
                    </a:solidFill>
                  </a:endParaRPr>
                </a:p>
              </p:txBody>
            </p:sp>
            <p:sp>
              <p:nvSpPr>
                <p:cNvPr id="27673" name="Rectangle 54"/>
                <p:cNvSpPr>
                  <a:spLocks noChangeArrowheads="1"/>
                </p:cNvSpPr>
                <p:nvPr/>
              </p:nvSpPr>
              <p:spPr bwMode="auto">
                <a:xfrm>
                  <a:off x="3002" y="2690"/>
                  <a:ext cx="2403" cy="634"/>
                </a:xfrm>
                <a:prstGeom prst="rect">
                  <a:avLst/>
                </a:prstGeom>
                <a:noFill/>
                <a:ln w="7">
                  <a:solidFill>
                    <a:srgbClr val="A0A0A0"/>
                  </a:solidFill>
                  <a:miter lim="800000"/>
                  <a:headEnd/>
                  <a:tailEnd/>
                </a:ln>
              </p:spPr>
              <p:txBody>
                <a:bodyPr/>
                <a:lstStyle/>
                <a:p>
                  <a:endParaRPr lang="en-IN"/>
                </a:p>
              </p:txBody>
            </p:sp>
          </p:grpSp>
        </p:grpSp>
        <p:sp>
          <p:nvSpPr>
            <p:cNvPr id="27656" name="Rectangle 55"/>
            <p:cNvSpPr>
              <a:spLocks noChangeArrowheads="1"/>
            </p:cNvSpPr>
            <p:nvPr/>
          </p:nvSpPr>
          <p:spPr bwMode="auto">
            <a:xfrm>
              <a:off x="-3" y="-3"/>
              <a:ext cx="5411" cy="3330"/>
            </a:xfrm>
            <a:prstGeom prst="rect">
              <a:avLst/>
            </a:prstGeom>
            <a:noFill/>
            <a:ln w="11112">
              <a:solidFill>
                <a:srgbClr val="A0A0A0"/>
              </a:solidFill>
              <a:miter lim="800000"/>
              <a:headEnd/>
              <a:tailEnd/>
            </a:ln>
          </p:spPr>
          <p:txBody>
            <a:bodyPr/>
            <a:lstStyle/>
            <a:p>
              <a:endParaRPr lang="en-IN"/>
            </a:p>
          </p:txBody>
        </p:sp>
      </p:grpSp>
      <p:sp>
        <p:nvSpPr>
          <p:cNvPr id="54" name="Text Box 13"/>
          <p:cNvSpPr txBox="1">
            <a:spLocks noChangeArrowheads="1"/>
          </p:cNvSpPr>
          <p:nvPr/>
        </p:nvSpPr>
        <p:spPr bwMode="auto">
          <a:xfrm rot="19828248">
            <a:off x="-85190" y="3079904"/>
            <a:ext cx="9201544" cy="461657"/>
          </a:xfrm>
          <a:prstGeom prst="rect">
            <a:avLst/>
          </a:prstGeom>
          <a:noFill/>
          <a:ln w="9525" algn="ctr">
            <a:noFill/>
            <a:miter lim="800000"/>
            <a:headEnd/>
            <a:tailEnd/>
          </a:ln>
        </p:spPr>
        <p:txBody>
          <a:bodyPr wrap="none" lIns="91433" tIns="45716" rIns="91433" bIns="45716">
            <a:spAutoFit/>
          </a:bodyPr>
          <a:lstStyle/>
          <a:p>
            <a:pPr defTabSz="838200"/>
            <a:r>
              <a:rPr lang="en-US" sz="2400" b="1" dirty="0">
                <a:solidFill>
                  <a:srgbClr val="FF0066"/>
                </a:solidFill>
              </a:rPr>
              <a:t>First of all one has to know the particle is in </a:t>
            </a:r>
            <a:r>
              <a:rPr lang="en-US" sz="2400" b="1" dirty="0" err="1">
                <a:solidFill>
                  <a:srgbClr val="FF0066"/>
                </a:solidFill>
              </a:rPr>
              <a:t>nano</a:t>
            </a:r>
            <a:r>
              <a:rPr lang="en-US" sz="2400" b="1" dirty="0">
                <a:solidFill>
                  <a:srgbClr val="FF0066"/>
                </a:solidFill>
              </a:rPr>
              <a:t> scale or not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1" nodeType="clickEffect">
                                  <p:stCondLst>
                                    <p:cond delay="0"/>
                                  </p:stCondLst>
                                  <p:childTnLst>
                                    <p:set>
                                      <p:cBhvr>
                                        <p:cTn id="6" dur="1" fill="hold">
                                          <p:stCondLst>
                                            <p:cond delay="0"/>
                                          </p:stCondLst>
                                        </p:cTn>
                                        <p:tgtEl>
                                          <p:spTgt spid="54"/>
                                        </p:tgtEl>
                                        <p:attrNameLst>
                                          <p:attrName>style.visibility</p:attrName>
                                        </p:attrNameLst>
                                      </p:cBhvr>
                                      <p:to>
                                        <p:strVal val="visible"/>
                                      </p:to>
                                    </p:set>
                                    <p:anim to="" calcmode="lin" valueType="num">
                                      <p:cBhvr>
                                        <p:cTn id="7" dur="1" fill="hold"/>
                                        <p:tgtEl>
                                          <p:spTgt spid="54"/>
                                        </p:tgtEl>
                                        <p:attrNameLst>
                                          <p:attrName/>
                                        </p:attrNameLst>
                                      </p:cBhvr>
                                    </p:anim>
                                  </p:childTnLst>
                                </p:cTn>
                              </p:par>
                              <p:par>
                                <p:cTn id="8" presetID="8" presetClass="emph" presetSubtype="0" fill="hold" grpId="0" nodeType="withEffect">
                                  <p:stCondLst>
                                    <p:cond delay="0"/>
                                  </p:stCondLst>
                                  <p:childTnLst>
                                    <p:animRot by="21600000">
                                      <p:cBhvr>
                                        <p:cTn id="9" dur="5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1"/>
          <p:cNvSpPr>
            <a:spLocks noGrp="1"/>
          </p:cNvSpPr>
          <p:nvPr>
            <p:ph type="dt" sz="quarter" idx="10"/>
          </p:nvPr>
        </p:nvSpPr>
        <p:spPr/>
        <p:txBody>
          <a:bodyPr/>
          <a:lstStyle/>
          <a:p>
            <a:pPr defTabSz="838200">
              <a:defRPr/>
            </a:pPr>
            <a:fld id="{700FEAC7-1732-4FB5-995E-8A185E7E64F0}" type="datetime2">
              <a:rPr lang="en-US"/>
              <a:pPr defTabSz="838200">
                <a:defRPr/>
              </a:pPr>
              <a:t>Thursday, November 17, 2022</a:t>
            </a:fld>
            <a:endParaRPr lang="en-US"/>
          </a:p>
        </p:txBody>
      </p:sp>
      <p:sp>
        <p:nvSpPr>
          <p:cNvPr id="60419" name="Slide Number Placeholder 3"/>
          <p:cNvSpPr>
            <a:spLocks noGrp="1"/>
          </p:cNvSpPr>
          <p:nvPr>
            <p:ph type="sldNum" sz="quarter" idx="12"/>
          </p:nvPr>
        </p:nvSpPr>
        <p:spPr/>
        <p:txBody>
          <a:bodyPr/>
          <a:lstStyle/>
          <a:p>
            <a:pPr defTabSz="838200">
              <a:defRPr/>
            </a:pPr>
            <a:fld id="{245E4003-BA30-478B-8966-9A3578C4E10F}" type="slidenum">
              <a:rPr lang="en-US"/>
              <a:pPr defTabSz="838200">
                <a:defRPr/>
              </a:pPr>
              <a:t>30</a:t>
            </a:fld>
            <a:endParaRPr lang="en-US"/>
          </a:p>
        </p:txBody>
      </p:sp>
      <p:sp>
        <p:nvSpPr>
          <p:cNvPr id="32772"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2773" name="Picture 14" descr="9"/>
          <p:cNvPicPr>
            <a:picLocks noChangeAspect="1" noChangeArrowheads="1"/>
          </p:cNvPicPr>
          <p:nvPr/>
        </p:nvPicPr>
        <p:blipFill>
          <a:blip r:embed="rId2"/>
          <a:srcRect/>
          <a:stretch>
            <a:fillRect/>
          </a:stretch>
        </p:blipFill>
        <p:spPr bwMode="auto">
          <a:xfrm>
            <a:off x="6113463" y="3429000"/>
            <a:ext cx="2700337" cy="2925763"/>
          </a:xfrm>
          <a:prstGeom prst="rect">
            <a:avLst/>
          </a:prstGeom>
          <a:noFill/>
          <a:ln w="9525">
            <a:noFill/>
            <a:miter lim="800000"/>
            <a:headEnd/>
            <a:tailEnd/>
          </a:ln>
        </p:spPr>
      </p:pic>
      <p:pic>
        <p:nvPicPr>
          <p:cNvPr id="32774" name="Picture 16" descr="8"/>
          <p:cNvPicPr>
            <a:picLocks noChangeAspect="1" noChangeArrowheads="1"/>
          </p:cNvPicPr>
          <p:nvPr/>
        </p:nvPicPr>
        <p:blipFill>
          <a:blip r:embed="rId3"/>
          <a:srcRect/>
          <a:stretch>
            <a:fillRect/>
          </a:stretch>
        </p:blipFill>
        <p:spPr bwMode="auto">
          <a:xfrm>
            <a:off x="3030538" y="3505200"/>
            <a:ext cx="2700337" cy="2925763"/>
          </a:xfrm>
          <a:prstGeom prst="rect">
            <a:avLst/>
          </a:prstGeom>
          <a:noFill/>
          <a:ln w="9525">
            <a:noFill/>
            <a:miter lim="800000"/>
            <a:headEnd/>
            <a:tailEnd/>
          </a:ln>
        </p:spPr>
      </p:pic>
      <p:pic>
        <p:nvPicPr>
          <p:cNvPr id="32775" name="Picture 20" descr="5"/>
          <p:cNvPicPr>
            <a:picLocks noChangeAspect="1" noChangeArrowheads="1"/>
          </p:cNvPicPr>
          <p:nvPr/>
        </p:nvPicPr>
        <p:blipFill>
          <a:blip r:embed="rId4"/>
          <a:srcRect/>
          <a:stretch>
            <a:fillRect/>
          </a:stretch>
        </p:blipFill>
        <p:spPr bwMode="auto">
          <a:xfrm>
            <a:off x="3030538" y="469900"/>
            <a:ext cx="2662237" cy="2884488"/>
          </a:xfrm>
          <a:prstGeom prst="rect">
            <a:avLst/>
          </a:prstGeom>
          <a:noFill/>
          <a:ln w="9525">
            <a:noFill/>
            <a:miter lim="800000"/>
            <a:headEnd/>
            <a:tailEnd/>
          </a:ln>
        </p:spPr>
      </p:pic>
      <p:pic>
        <p:nvPicPr>
          <p:cNvPr id="32776" name="Picture 21" descr="6"/>
          <p:cNvPicPr>
            <a:picLocks noChangeAspect="1" noChangeArrowheads="1"/>
          </p:cNvPicPr>
          <p:nvPr/>
        </p:nvPicPr>
        <p:blipFill>
          <a:blip r:embed="rId5"/>
          <a:srcRect/>
          <a:stretch>
            <a:fillRect/>
          </a:stretch>
        </p:blipFill>
        <p:spPr bwMode="auto">
          <a:xfrm>
            <a:off x="6043613" y="469900"/>
            <a:ext cx="2592387" cy="2808288"/>
          </a:xfrm>
          <a:prstGeom prst="rect">
            <a:avLst/>
          </a:prstGeom>
          <a:noFill/>
          <a:ln w="9525">
            <a:noFill/>
            <a:miter lim="800000"/>
            <a:headEnd/>
            <a:tailEnd/>
          </a:ln>
        </p:spPr>
      </p:pic>
      <p:pic>
        <p:nvPicPr>
          <p:cNvPr id="32777" name="Picture 22" descr="1"/>
          <p:cNvPicPr>
            <a:picLocks noChangeAspect="1" noChangeArrowheads="1"/>
          </p:cNvPicPr>
          <p:nvPr/>
        </p:nvPicPr>
        <p:blipFill>
          <a:blip r:embed="rId6"/>
          <a:srcRect/>
          <a:stretch>
            <a:fillRect/>
          </a:stretch>
        </p:blipFill>
        <p:spPr bwMode="auto">
          <a:xfrm>
            <a:off x="228600" y="544513"/>
            <a:ext cx="2700338" cy="2925762"/>
          </a:xfrm>
          <a:prstGeom prst="rect">
            <a:avLst/>
          </a:prstGeom>
          <a:noFill/>
          <a:ln w="9525">
            <a:noFill/>
            <a:miter lim="800000"/>
            <a:headEnd/>
            <a:tailEnd/>
          </a:ln>
        </p:spPr>
      </p:pic>
      <p:sp>
        <p:nvSpPr>
          <p:cNvPr id="32778" name="Text Box 24"/>
          <p:cNvSpPr txBox="1">
            <a:spLocks noChangeArrowheads="1"/>
          </p:cNvSpPr>
          <p:nvPr/>
        </p:nvSpPr>
        <p:spPr bwMode="auto">
          <a:xfrm>
            <a:off x="0" y="3732213"/>
            <a:ext cx="2960688" cy="581025"/>
          </a:xfrm>
          <a:prstGeom prst="rect">
            <a:avLst/>
          </a:prstGeom>
          <a:noFill/>
          <a:ln w="9525" algn="ctr">
            <a:noFill/>
            <a:miter lim="800000"/>
            <a:headEnd/>
            <a:tailEnd/>
          </a:ln>
        </p:spPr>
        <p:txBody>
          <a:bodyPr>
            <a:spAutoFit/>
          </a:bodyPr>
          <a:lstStyle/>
          <a:p>
            <a:pPr defTabSz="838200"/>
            <a:r>
              <a:rPr lang="en-US" sz="1600">
                <a:latin typeface="Calibri" pitchFamily="34" charset="0"/>
              </a:rPr>
              <a:t>Functionalized Carbon Nanotube with Metal Nanoparticlesc</a:t>
            </a:r>
          </a:p>
        </p:txBody>
      </p:sp>
      <p:sp>
        <p:nvSpPr>
          <p:cNvPr id="32779" name="Text Box 25"/>
          <p:cNvSpPr txBox="1">
            <a:spLocks noChangeArrowheads="1"/>
          </p:cNvSpPr>
          <p:nvPr/>
        </p:nvSpPr>
        <p:spPr bwMode="auto">
          <a:xfrm>
            <a:off x="4572000" y="544513"/>
            <a:ext cx="928688" cy="369887"/>
          </a:xfrm>
          <a:prstGeom prst="rect">
            <a:avLst/>
          </a:prstGeom>
          <a:noFill/>
          <a:ln w="9525" algn="ctr">
            <a:noFill/>
            <a:miter lim="800000"/>
            <a:headEnd/>
            <a:tailEnd/>
          </a:ln>
        </p:spPr>
        <p:txBody>
          <a:bodyPr wrap="none">
            <a:spAutoFit/>
          </a:bodyPr>
          <a:lstStyle/>
          <a:p>
            <a:pPr defTabSz="838200"/>
            <a:r>
              <a:rPr lang="en-US">
                <a:solidFill>
                  <a:schemeClr val="bg1"/>
                </a:solidFill>
                <a:latin typeface="Calibri" pitchFamily="34" charset="0"/>
              </a:rPr>
              <a:t>HR TEM</a:t>
            </a:r>
          </a:p>
        </p:txBody>
      </p:sp>
      <p:sp>
        <p:nvSpPr>
          <p:cNvPr id="32780" name="Text Box 26"/>
          <p:cNvSpPr txBox="1">
            <a:spLocks noChangeArrowheads="1"/>
          </p:cNvSpPr>
          <p:nvPr/>
        </p:nvSpPr>
        <p:spPr bwMode="auto">
          <a:xfrm>
            <a:off x="7443788" y="544513"/>
            <a:ext cx="928687" cy="369887"/>
          </a:xfrm>
          <a:prstGeom prst="rect">
            <a:avLst/>
          </a:prstGeom>
          <a:noFill/>
          <a:ln w="9525" algn="ctr">
            <a:noFill/>
            <a:miter lim="800000"/>
            <a:headEnd/>
            <a:tailEnd/>
          </a:ln>
        </p:spPr>
        <p:txBody>
          <a:bodyPr wrap="none">
            <a:spAutoFit/>
          </a:bodyPr>
          <a:lstStyle/>
          <a:p>
            <a:pPr defTabSz="838200"/>
            <a:r>
              <a:rPr lang="en-US">
                <a:solidFill>
                  <a:schemeClr val="bg1"/>
                </a:solidFill>
                <a:latin typeface="Calibri" pitchFamily="34" charset="0"/>
              </a:rPr>
              <a:t>HR TEM</a:t>
            </a:r>
          </a:p>
        </p:txBody>
      </p:sp>
      <p:sp>
        <p:nvSpPr>
          <p:cNvPr id="32781" name="Text Box 27"/>
          <p:cNvSpPr txBox="1">
            <a:spLocks noChangeArrowheads="1"/>
          </p:cNvSpPr>
          <p:nvPr/>
        </p:nvSpPr>
        <p:spPr bwMode="auto">
          <a:xfrm>
            <a:off x="4641850" y="3581400"/>
            <a:ext cx="981075" cy="369888"/>
          </a:xfrm>
          <a:prstGeom prst="rect">
            <a:avLst/>
          </a:prstGeom>
          <a:noFill/>
          <a:ln w="9525" algn="ctr">
            <a:noFill/>
            <a:miter lim="800000"/>
            <a:headEnd/>
            <a:tailEnd/>
          </a:ln>
        </p:spPr>
        <p:txBody>
          <a:bodyPr>
            <a:spAutoFit/>
          </a:bodyPr>
          <a:lstStyle/>
          <a:p>
            <a:pPr defTabSz="838200"/>
            <a:r>
              <a:rPr lang="en-US">
                <a:latin typeface="Calibri" pitchFamily="34" charset="0"/>
              </a:rPr>
              <a:t>Protein</a:t>
            </a:r>
          </a:p>
        </p:txBody>
      </p:sp>
      <p:sp>
        <p:nvSpPr>
          <p:cNvPr id="32782" name="Text Box 28"/>
          <p:cNvSpPr txBox="1">
            <a:spLocks noChangeArrowheads="1"/>
          </p:cNvSpPr>
          <p:nvPr/>
        </p:nvSpPr>
        <p:spPr bwMode="auto">
          <a:xfrm>
            <a:off x="7724775" y="3505200"/>
            <a:ext cx="979488" cy="369888"/>
          </a:xfrm>
          <a:prstGeom prst="rect">
            <a:avLst/>
          </a:prstGeom>
          <a:noFill/>
          <a:ln w="9525" algn="ctr">
            <a:noFill/>
            <a:miter lim="800000"/>
            <a:headEnd/>
            <a:tailEnd/>
          </a:ln>
        </p:spPr>
        <p:txBody>
          <a:bodyPr>
            <a:spAutoFit/>
          </a:bodyPr>
          <a:lstStyle/>
          <a:p>
            <a:pPr defTabSz="838200"/>
            <a:r>
              <a:rPr lang="en-US">
                <a:latin typeface="Calibri" pitchFamily="34" charset="0"/>
              </a:rPr>
              <a:t>Protein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1"/>
          <p:cNvSpPr>
            <a:spLocks noGrp="1"/>
          </p:cNvSpPr>
          <p:nvPr>
            <p:ph type="dt" sz="quarter" idx="10"/>
          </p:nvPr>
        </p:nvSpPr>
        <p:spPr/>
        <p:txBody>
          <a:bodyPr/>
          <a:lstStyle/>
          <a:p>
            <a:pPr defTabSz="838200">
              <a:defRPr/>
            </a:pPr>
            <a:fld id="{2205209A-179E-4083-86F6-009E08A1952E}" type="datetime2">
              <a:rPr lang="en-US"/>
              <a:pPr defTabSz="838200">
                <a:defRPr/>
              </a:pPr>
              <a:t>Thursday, November 17, 2022</a:t>
            </a:fld>
            <a:endParaRPr lang="en-US"/>
          </a:p>
        </p:txBody>
      </p:sp>
      <p:sp>
        <p:nvSpPr>
          <p:cNvPr id="61443" name="Slide Number Placeholder 3"/>
          <p:cNvSpPr>
            <a:spLocks noGrp="1"/>
          </p:cNvSpPr>
          <p:nvPr>
            <p:ph type="sldNum" sz="quarter" idx="12"/>
          </p:nvPr>
        </p:nvSpPr>
        <p:spPr/>
        <p:txBody>
          <a:bodyPr/>
          <a:lstStyle/>
          <a:p>
            <a:pPr defTabSz="838200">
              <a:defRPr/>
            </a:pPr>
            <a:fld id="{4804CF12-C322-4834-9741-19C205515D5A}" type="slidenum">
              <a:rPr lang="en-US"/>
              <a:pPr defTabSz="838200">
                <a:defRPr/>
              </a:pPr>
              <a:t>31</a:t>
            </a:fld>
            <a:endParaRPr lang="en-US"/>
          </a:p>
        </p:txBody>
      </p:sp>
      <p:sp>
        <p:nvSpPr>
          <p:cNvPr id="3379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3797" name="Picture 13" descr="10"/>
          <p:cNvPicPr>
            <a:picLocks noChangeAspect="1" noChangeArrowheads="1"/>
          </p:cNvPicPr>
          <p:nvPr/>
        </p:nvPicPr>
        <p:blipFill>
          <a:blip r:embed="rId2"/>
          <a:srcRect/>
          <a:stretch>
            <a:fillRect/>
          </a:stretch>
        </p:blipFill>
        <p:spPr bwMode="auto">
          <a:xfrm>
            <a:off x="369888" y="469900"/>
            <a:ext cx="2700337" cy="2925763"/>
          </a:xfrm>
          <a:prstGeom prst="rect">
            <a:avLst/>
          </a:prstGeom>
          <a:noFill/>
          <a:ln w="9525">
            <a:noFill/>
            <a:miter lim="800000"/>
            <a:headEnd/>
            <a:tailEnd/>
          </a:ln>
        </p:spPr>
      </p:pic>
      <p:pic>
        <p:nvPicPr>
          <p:cNvPr id="33798" name="Picture 14" descr="13"/>
          <p:cNvPicPr>
            <a:picLocks noChangeAspect="1" noChangeArrowheads="1"/>
          </p:cNvPicPr>
          <p:nvPr/>
        </p:nvPicPr>
        <p:blipFill>
          <a:blip r:embed="rId3"/>
          <a:srcRect/>
          <a:stretch>
            <a:fillRect/>
          </a:stretch>
        </p:blipFill>
        <p:spPr bwMode="auto">
          <a:xfrm>
            <a:off x="6183313" y="544513"/>
            <a:ext cx="2701925" cy="2925762"/>
          </a:xfrm>
          <a:prstGeom prst="rect">
            <a:avLst/>
          </a:prstGeom>
          <a:noFill/>
          <a:ln w="9525">
            <a:noFill/>
            <a:miter lim="800000"/>
            <a:headEnd/>
            <a:tailEnd/>
          </a:ln>
        </p:spPr>
      </p:pic>
      <p:pic>
        <p:nvPicPr>
          <p:cNvPr id="33799" name="Picture 15" descr="11"/>
          <p:cNvPicPr>
            <a:picLocks noChangeAspect="1" noChangeArrowheads="1"/>
          </p:cNvPicPr>
          <p:nvPr/>
        </p:nvPicPr>
        <p:blipFill>
          <a:blip r:embed="rId4"/>
          <a:srcRect/>
          <a:stretch>
            <a:fillRect/>
          </a:stretch>
        </p:blipFill>
        <p:spPr bwMode="auto">
          <a:xfrm>
            <a:off x="3451225" y="544513"/>
            <a:ext cx="2700338" cy="2925762"/>
          </a:xfrm>
          <a:prstGeom prst="rect">
            <a:avLst/>
          </a:prstGeom>
          <a:noFill/>
          <a:ln w="9525">
            <a:noFill/>
            <a:miter lim="800000"/>
            <a:headEnd/>
            <a:tailEnd/>
          </a:ln>
        </p:spPr>
      </p:pic>
      <p:pic>
        <p:nvPicPr>
          <p:cNvPr id="33800" name="Picture 16" descr="25"/>
          <p:cNvPicPr>
            <a:picLocks noChangeAspect="1" noChangeArrowheads="1"/>
          </p:cNvPicPr>
          <p:nvPr/>
        </p:nvPicPr>
        <p:blipFill>
          <a:blip r:embed="rId5"/>
          <a:srcRect/>
          <a:stretch>
            <a:fillRect/>
          </a:stretch>
        </p:blipFill>
        <p:spPr bwMode="auto">
          <a:xfrm>
            <a:off x="4379913" y="3732213"/>
            <a:ext cx="2505075" cy="2713037"/>
          </a:xfrm>
          <a:prstGeom prst="rect">
            <a:avLst/>
          </a:prstGeom>
          <a:noFill/>
          <a:ln w="9525">
            <a:noFill/>
            <a:miter lim="800000"/>
            <a:headEnd/>
            <a:tailEnd/>
          </a:ln>
        </p:spPr>
      </p:pic>
      <p:pic>
        <p:nvPicPr>
          <p:cNvPr id="33801" name="Picture 17" descr="24"/>
          <p:cNvPicPr>
            <a:picLocks noChangeAspect="1" noChangeArrowheads="1"/>
          </p:cNvPicPr>
          <p:nvPr/>
        </p:nvPicPr>
        <p:blipFill>
          <a:blip r:embed="rId6"/>
          <a:srcRect/>
          <a:stretch>
            <a:fillRect/>
          </a:stretch>
        </p:blipFill>
        <p:spPr bwMode="auto">
          <a:xfrm>
            <a:off x="1489075" y="3656013"/>
            <a:ext cx="2611438" cy="2828925"/>
          </a:xfrm>
          <a:prstGeom prst="rect">
            <a:avLst/>
          </a:prstGeom>
          <a:noFill/>
          <a:ln w="9525">
            <a:noFill/>
            <a:miter lim="800000"/>
            <a:headEnd/>
            <a:tailEnd/>
          </a:ln>
        </p:spPr>
      </p:pic>
      <p:sp>
        <p:nvSpPr>
          <p:cNvPr id="33802" name="Text Box 19"/>
          <p:cNvSpPr txBox="1">
            <a:spLocks noChangeArrowheads="1"/>
          </p:cNvSpPr>
          <p:nvPr/>
        </p:nvSpPr>
        <p:spPr bwMode="auto">
          <a:xfrm>
            <a:off x="1770063" y="544513"/>
            <a:ext cx="1343025" cy="369887"/>
          </a:xfrm>
          <a:prstGeom prst="rect">
            <a:avLst/>
          </a:prstGeom>
          <a:noFill/>
          <a:ln w="9525" algn="ctr">
            <a:noFill/>
            <a:miter lim="800000"/>
            <a:headEnd/>
            <a:tailEnd/>
          </a:ln>
        </p:spPr>
        <p:txBody>
          <a:bodyPr wrap="none">
            <a:spAutoFit/>
          </a:bodyPr>
          <a:lstStyle/>
          <a:p>
            <a:pPr defTabSz="838200"/>
            <a:r>
              <a:rPr lang="en-US">
                <a:solidFill>
                  <a:schemeClr val="bg1"/>
                </a:solidFill>
                <a:latin typeface="Calibri" pitchFamily="34" charset="0"/>
              </a:rPr>
              <a:t>Au NP Chain</a:t>
            </a:r>
          </a:p>
        </p:txBody>
      </p:sp>
      <p:sp>
        <p:nvSpPr>
          <p:cNvPr id="33803" name="Text Box 20"/>
          <p:cNvSpPr txBox="1">
            <a:spLocks noChangeArrowheads="1"/>
          </p:cNvSpPr>
          <p:nvPr/>
        </p:nvSpPr>
        <p:spPr bwMode="auto">
          <a:xfrm>
            <a:off x="3800475" y="2822575"/>
            <a:ext cx="758825" cy="369888"/>
          </a:xfrm>
          <a:prstGeom prst="rect">
            <a:avLst/>
          </a:prstGeom>
          <a:noFill/>
          <a:ln w="9525" algn="ctr">
            <a:noFill/>
            <a:miter lim="800000"/>
            <a:headEnd/>
            <a:tailEnd/>
          </a:ln>
        </p:spPr>
        <p:txBody>
          <a:bodyPr wrap="none">
            <a:spAutoFit/>
          </a:bodyPr>
          <a:lstStyle/>
          <a:p>
            <a:pPr defTabSz="838200"/>
            <a:r>
              <a:rPr lang="en-US">
                <a:solidFill>
                  <a:schemeClr val="bg1"/>
                </a:solidFill>
                <a:latin typeface="Calibri" pitchFamily="34" charset="0"/>
              </a:rPr>
              <a:t>Au NP</a:t>
            </a:r>
          </a:p>
        </p:txBody>
      </p:sp>
      <p:sp>
        <p:nvSpPr>
          <p:cNvPr id="33804" name="Text Box 21"/>
          <p:cNvSpPr txBox="1">
            <a:spLocks noChangeArrowheads="1"/>
          </p:cNvSpPr>
          <p:nvPr/>
        </p:nvSpPr>
        <p:spPr bwMode="auto">
          <a:xfrm>
            <a:off x="8005763" y="620713"/>
            <a:ext cx="760412" cy="369887"/>
          </a:xfrm>
          <a:prstGeom prst="rect">
            <a:avLst/>
          </a:prstGeom>
          <a:noFill/>
          <a:ln w="9525" algn="ctr">
            <a:noFill/>
            <a:miter lim="800000"/>
            <a:headEnd/>
            <a:tailEnd/>
          </a:ln>
        </p:spPr>
        <p:txBody>
          <a:bodyPr wrap="none">
            <a:spAutoFit/>
          </a:bodyPr>
          <a:lstStyle/>
          <a:p>
            <a:pPr defTabSz="838200"/>
            <a:r>
              <a:rPr lang="en-US">
                <a:solidFill>
                  <a:schemeClr val="bg1"/>
                </a:solidFill>
                <a:latin typeface="Calibri" pitchFamily="34" charset="0"/>
              </a:rPr>
              <a:t>Au NP</a:t>
            </a:r>
          </a:p>
        </p:txBody>
      </p:sp>
      <p:sp>
        <p:nvSpPr>
          <p:cNvPr id="33805" name="Text Box 22"/>
          <p:cNvSpPr txBox="1">
            <a:spLocks noChangeArrowheads="1"/>
          </p:cNvSpPr>
          <p:nvPr/>
        </p:nvSpPr>
        <p:spPr bwMode="auto">
          <a:xfrm>
            <a:off x="3516313" y="4035425"/>
            <a:ext cx="1674812" cy="338138"/>
          </a:xfrm>
          <a:prstGeom prst="rect">
            <a:avLst/>
          </a:prstGeom>
          <a:noFill/>
          <a:ln w="9525" algn="ctr">
            <a:noFill/>
            <a:miter lim="800000"/>
            <a:headEnd/>
            <a:tailEnd/>
          </a:ln>
        </p:spPr>
        <p:txBody>
          <a:bodyPr wrap="none">
            <a:spAutoFit/>
          </a:bodyPr>
          <a:lstStyle/>
          <a:p>
            <a:pPr defTabSz="838200"/>
            <a:r>
              <a:rPr lang="en-US" sz="1600">
                <a:latin typeface="Calibri" pitchFamily="34" charset="0"/>
              </a:rPr>
              <a:t>Au@Ag Core shell</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srcRect/>
          <a:stretch>
            <a:fillRect/>
          </a:stretch>
        </p:blipFill>
        <p:spPr bwMode="auto">
          <a:xfrm>
            <a:off x="1072054" y="228600"/>
            <a:ext cx="7666546" cy="3505200"/>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3"/>
          <a:srcRect/>
          <a:stretch>
            <a:fillRect/>
          </a:stretch>
        </p:blipFill>
        <p:spPr bwMode="auto">
          <a:xfrm>
            <a:off x="1219200" y="3810000"/>
            <a:ext cx="36195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1"/>
          <p:cNvSpPr>
            <a:spLocks noGrp="1"/>
          </p:cNvSpPr>
          <p:nvPr>
            <p:ph type="dt" sz="quarter" idx="10"/>
          </p:nvPr>
        </p:nvSpPr>
        <p:spPr/>
        <p:txBody>
          <a:bodyPr/>
          <a:lstStyle/>
          <a:p>
            <a:pPr defTabSz="838200">
              <a:defRPr/>
            </a:pPr>
            <a:fld id="{00CB9432-0D7E-49AC-81C1-8776B597E08A}" type="datetime2">
              <a:rPr lang="en-US"/>
              <a:pPr defTabSz="838200">
                <a:defRPr/>
              </a:pPr>
              <a:t>Thursday, November 17, 2022</a:t>
            </a:fld>
            <a:endParaRPr lang="en-US"/>
          </a:p>
        </p:txBody>
      </p:sp>
      <p:sp>
        <p:nvSpPr>
          <p:cNvPr id="62467" name="Slide Number Placeholder 3"/>
          <p:cNvSpPr>
            <a:spLocks noGrp="1"/>
          </p:cNvSpPr>
          <p:nvPr>
            <p:ph type="sldNum" sz="quarter" idx="12"/>
          </p:nvPr>
        </p:nvSpPr>
        <p:spPr/>
        <p:txBody>
          <a:bodyPr/>
          <a:lstStyle/>
          <a:p>
            <a:pPr defTabSz="838200">
              <a:defRPr/>
            </a:pPr>
            <a:fld id="{F5D11B76-8A06-4FB7-A642-D151E39836B5}" type="slidenum">
              <a:rPr lang="en-US"/>
              <a:pPr defTabSz="838200">
                <a:defRPr/>
              </a:pPr>
              <a:t>33</a:t>
            </a:fld>
            <a:endParaRPr lang="en-US"/>
          </a:p>
        </p:txBody>
      </p:sp>
      <p:sp>
        <p:nvSpPr>
          <p:cNvPr id="3482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4821" name="Picture 14"/>
          <p:cNvPicPr>
            <a:picLocks noChangeAspect="1" noChangeArrowheads="1"/>
          </p:cNvPicPr>
          <p:nvPr/>
        </p:nvPicPr>
        <p:blipFill>
          <a:blip r:embed="rId2"/>
          <a:srcRect/>
          <a:stretch>
            <a:fillRect/>
          </a:stretch>
        </p:blipFill>
        <p:spPr bwMode="auto">
          <a:xfrm>
            <a:off x="369888" y="544513"/>
            <a:ext cx="2730500" cy="2959100"/>
          </a:xfrm>
          <a:prstGeom prst="rect">
            <a:avLst/>
          </a:prstGeom>
          <a:noFill/>
          <a:ln w="9525">
            <a:noFill/>
            <a:miter lim="800000"/>
            <a:headEnd/>
            <a:tailEnd/>
          </a:ln>
        </p:spPr>
      </p:pic>
      <p:sp>
        <p:nvSpPr>
          <p:cNvPr id="34822" name="Rectangle 15"/>
          <p:cNvSpPr>
            <a:spLocks noChangeArrowheads="1"/>
          </p:cNvSpPr>
          <p:nvPr/>
        </p:nvSpPr>
        <p:spPr bwMode="auto">
          <a:xfrm>
            <a:off x="438150" y="3656013"/>
            <a:ext cx="3030538" cy="646112"/>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High-resolution TEM of dislocations in SrTiO</a:t>
            </a:r>
            <a:r>
              <a:rPr lang="en-US" b="1" baseline="-25000">
                <a:latin typeface="Calibri" pitchFamily="34" charset="0"/>
              </a:rPr>
              <a:t>3</a:t>
            </a:r>
            <a:endParaRPr lang="en-US" b="1">
              <a:latin typeface="Calibri" pitchFamily="34" charset="0"/>
            </a:endParaRPr>
          </a:p>
        </p:txBody>
      </p:sp>
      <p:sp>
        <p:nvSpPr>
          <p:cNvPr id="34823" name="Text Box 18"/>
          <p:cNvSpPr txBox="1">
            <a:spLocks noChangeArrowheads="1"/>
          </p:cNvSpPr>
          <p:nvPr/>
        </p:nvSpPr>
        <p:spPr bwMode="auto">
          <a:xfrm>
            <a:off x="4160838" y="3656013"/>
            <a:ext cx="4921250" cy="523875"/>
          </a:xfrm>
          <a:prstGeom prst="rect">
            <a:avLst/>
          </a:prstGeom>
          <a:noFill/>
          <a:ln w="9525" algn="ctr">
            <a:noFill/>
            <a:miter lim="800000"/>
            <a:headEnd/>
            <a:tailEnd/>
          </a:ln>
        </p:spPr>
        <p:txBody>
          <a:bodyPr wrap="none">
            <a:spAutoFit/>
          </a:bodyPr>
          <a:lstStyle/>
          <a:p>
            <a:pPr defTabSz="838200"/>
            <a:r>
              <a:rPr lang="en-US" sz="2800">
                <a:latin typeface="Calibri" pitchFamily="34" charset="0"/>
              </a:rPr>
              <a:t>High Resolution Au Nanoparticle</a:t>
            </a:r>
          </a:p>
        </p:txBody>
      </p:sp>
      <p:pic>
        <p:nvPicPr>
          <p:cNvPr id="34824" name="Picture 20" descr="12"/>
          <p:cNvPicPr>
            <a:picLocks noChangeAspect="1" noChangeArrowheads="1"/>
          </p:cNvPicPr>
          <p:nvPr/>
        </p:nvPicPr>
        <p:blipFill>
          <a:blip r:embed="rId3"/>
          <a:srcRect/>
          <a:stretch>
            <a:fillRect/>
          </a:stretch>
        </p:blipFill>
        <p:spPr bwMode="auto">
          <a:xfrm>
            <a:off x="5202238" y="696913"/>
            <a:ext cx="2662237" cy="2884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1"/>
          <p:cNvSpPr>
            <a:spLocks noGrp="1"/>
          </p:cNvSpPr>
          <p:nvPr>
            <p:ph type="dt" sz="quarter" idx="10"/>
          </p:nvPr>
        </p:nvSpPr>
        <p:spPr/>
        <p:txBody>
          <a:bodyPr/>
          <a:lstStyle/>
          <a:p>
            <a:pPr defTabSz="838200">
              <a:defRPr/>
            </a:pPr>
            <a:fld id="{C55E81AE-431D-42CD-A8A6-41715CF34071}" type="datetime2">
              <a:rPr lang="en-US"/>
              <a:pPr defTabSz="838200">
                <a:defRPr/>
              </a:pPr>
              <a:t>Thursday, November 17, 2022</a:t>
            </a:fld>
            <a:endParaRPr lang="en-US"/>
          </a:p>
        </p:txBody>
      </p:sp>
      <p:sp>
        <p:nvSpPr>
          <p:cNvPr id="63491" name="Slide Number Placeholder 3"/>
          <p:cNvSpPr>
            <a:spLocks noGrp="1"/>
          </p:cNvSpPr>
          <p:nvPr>
            <p:ph type="sldNum" sz="quarter" idx="12"/>
          </p:nvPr>
        </p:nvSpPr>
        <p:spPr/>
        <p:txBody>
          <a:bodyPr/>
          <a:lstStyle/>
          <a:p>
            <a:pPr defTabSz="838200">
              <a:defRPr/>
            </a:pPr>
            <a:fld id="{F2856599-D091-4A59-AC35-9093288A9704}" type="slidenum">
              <a:rPr lang="en-US"/>
              <a:pPr defTabSz="838200">
                <a:defRPr/>
              </a:pPr>
              <a:t>34</a:t>
            </a:fld>
            <a:endParaRPr lang="en-US"/>
          </a:p>
        </p:txBody>
      </p:sp>
      <p:sp>
        <p:nvSpPr>
          <p:cNvPr id="3584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35845" name="Text Box 12"/>
          <p:cNvSpPr txBox="1">
            <a:spLocks noChangeArrowheads="1"/>
          </p:cNvSpPr>
          <p:nvPr/>
        </p:nvSpPr>
        <p:spPr bwMode="auto">
          <a:xfrm>
            <a:off x="719138" y="1076325"/>
            <a:ext cx="7962900" cy="3937000"/>
          </a:xfrm>
          <a:prstGeom prst="rect">
            <a:avLst/>
          </a:prstGeom>
          <a:noFill/>
          <a:ln w="9525">
            <a:noFill/>
            <a:miter lim="800000"/>
            <a:headEnd/>
            <a:tailEnd/>
          </a:ln>
        </p:spPr>
        <p:txBody>
          <a:bodyPr lIns="91433" tIns="45716" rIns="91433" bIns="45716">
            <a:spAutoFit/>
          </a:bodyPr>
          <a:lstStyle/>
          <a:p>
            <a:pPr eaLnBrk="0" hangingPunct="0"/>
            <a:r>
              <a:rPr lang="en-US" sz="3600">
                <a:solidFill>
                  <a:srgbClr val="0000FF"/>
                </a:solidFill>
                <a:latin typeface="Calibri" pitchFamily="34" charset="0"/>
              </a:rPr>
              <a:t>Electron diffraction is a technique which allows users to determine the atomic arrangement of crystals.  When combined with other analytical techniques such as EDS it can aid in the identification of unknown crystals and/or determine the d-spacing of newly described crystals.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1"/>
          <p:cNvSpPr>
            <a:spLocks noGrp="1"/>
          </p:cNvSpPr>
          <p:nvPr>
            <p:ph type="dt" sz="quarter" idx="10"/>
          </p:nvPr>
        </p:nvSpPr>
        <p:spPr/>
        <p:txBody>
          <a:bodyPr/>
          <a:lstStyle/>
          <a:p>
            <a:pPr defTabSz="838200">
              <a:defRPr/>
            </a:pPr>
            <a:fld id="{E5F5DB0A-CB42-47E3-AB57-737A24581BB0}" type="datetime2">
              <a:rPr lang="en-US"/>
              <a:pPr defTabSz="838200">
                <a:defRPr/>
              </a:pPr>
              <a:t>Thursday, November 17, 2022</a:t>
            </a:fld>
            <a:endParaRPr lang="en-US"/>
          </a:p>
        </p:txBody>
      </p:sp>
      <p:sp>
        <p:nvSpPr>
          <p:cNvPr id="64515" name="Slide Number Placeholder 3"/>
          <p:cNvSpPr>
            <a:spLocks noGrp="1"/>
          </p:cNvSpPr>
          <p:nvPr>
            <p:ph type="sldNum" sz="quarter" idx="12"/>
          </p:nvPr>
        </p:nvSpPr>
        <p:spPr/>
        <p:txBody>
          <a:bodyPr/>
          <a:lstStyle/>
          <a:p>
            <a:pPr defTabSz="838200">
              <a:defRPr/>
            </a:pPr>
            <a:fld id="{BFA7D80E-1F5F-48AC-96C8-463D60E681CC}" type="slidenum">
              <a:rPr lang="en-US"/>
              <a:pPr defTabSz="838200">
                <a:defRPr/>
              </a:pPr>
              <a:t>35</a:t>
            </a:fld>
            <a:endParaRPr lang="en-US"/>
          </a:p>
        </p:txBody>
      </p:sp>
      <p:sp>
        <p:nvSpPr>
          <p:cNvPr id="3686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6869" name="Picture 7" descr="edcamera"/>
          <p:cNvPicPr>
            <a:picLocks noChangeAspect="1" noChangeArrowheads="1"/>
          </p:cNvPicPr>
          <p:nvPr/>
        </p:nvPicPr>
        <p:blipFill>
          <a:blip r:embed="rId2"/>
          <a:srcRect/>
          <a:stretch>
            <a:fillRect/>
          </a:stretch>
        </p:blipFill>
        <p:spPr bwMode="auto">
          <a:xfrm>
            <a:off x="211138" y="381000"/>
            <a:ext cx="4149725" cy="3492500"/>
          </a:xfrm>
          <a:prstGeom prst="rect">
            <a:avLst/>
          </a:prstGeom>
          <a:noFill/>
          <a:ln w="38100">
            <a:solidFill>
              <a:srgbClr val="000000"/>
            </a:solidFill>
            <a:miter lim="800000"/>
            <a:headEnd/>
            <a:tailEnd/>
          </a:ln>
        </p:spPr>
      </p:pic>
      <p:sp>
        <p:nvSpPr>
          <p:cNvPr id="36870" name="Text Box 8"/>
          <p:cNvSpPr txBox="1">
            <a:spLocks noChangeArrowheads="1"/>
          </p:cNvSpPr>
          <p:nvPr/>
        </p:nvSpPr>
        <p:spPr bwMode="auto">
          <a:xfrm>
            <a:off x="4572000" y="552450"/>
            <a:ext cx="4208463" cy="2678113"/>
          </a:xfrm>
          <a:prstGeom prst="rect">
            <a:avLst/>
          </a:prstGeom>
          <a:noFill/>
          <a:ln w="9525">
            <a:noFill/>
            <a:miter lim="800000"/>
            <a:headEnd/>
            <a:tailEnd/>
          </a:ln>
        </p:spPr>
        <p:txBody>
          <a:bodyPr wrap="none" lIns="91433" tIns="45716" rIns="91433" bIns="45716">
            <a:spAutoFit/>
          </a:bodyPr>
          <a:lstStyle/>
          <a:p>
            <a:pPr eaLnBrk="0" hangingPunct="0"/>
            <a:r>
              <a:rPr lang="en-US" sz="2400">
                <a:solidFill>
                  <a:srgbClr val="0000FF"/>
                </a:solidFill>
                <a:latin typeface="Calibri" pitchFamily="34" charset="0"/>
              </a:rPr>
              <a:t>P = Photographic plane </a:t>
            </a:r>
          </a:p>
          <a:p>
            <a:pPr eaLnBrk="0" hangingPunct="0"/>
            <a:r>
              <a:rPr lang="en-US" sz="2400">
                <a:solidFill>
                  <a:srgbClr val="0000FF"/>
                </a:solidFill>
                <a:latin typeface="Calibri" pitchFamily="34" charset="0"/>
              </a:rPr>
              <a:t>L = distance of specimen from P </a:t>
            </a:r>
          </a:p>
          <a:p>
            <a:pPr eaLnBrk="0" hangingPunct="0"/>
            <a:r>
              <a:rPr lang="en-US" sz="2400">
                <a:solidFill>
                  <a:srgbClr val="0000FF"/>
                </a:solidFill>
                <a:latin typeface="Calibri" pitchFamily="34" charset="0"/>
              </a:rPr>
              <a:t>T = Forward scattered beam </a:t>
            </a:r>
          </a:p>
          <a:p>
            <a:pPr eaLnBrk="0" hangingPunct="0"/>
            <a:r>
              <a:rPr lang="en-US" sz="2400">
                <a:solidFill>
                  <a:srgbClr val="0000FF"/>
                </a:solidFill>
                <a:latin typeface="Calibri" pitchFamily="34" charset="0"/>
              </a:rPr>
              <a:t>O = point where T strikes P </a:t>
            </a:r>
          </a:p>
          <a:p>
            <a:pPr eaLnBrk="0" hangingPunct="0"/>
            <a:r>
              <a:rPr lang="en-US" sz="2400">
                <a:solidFill>
                  <a:srgbClr val="0000FF"/>
                </a:solidFill>
                <a:latin typeface="Calibri" pitchFamily="34" charset="0"/>
              </a:rPr>
              <a:t>S = Bragg diffracted beam </a:t>
            </a:r>
          </a:p>
          <a:p>
            <a:pPr eaLnBrk="0" hangingPunct="0"/>
            <a:r>
              <a:rPr lang="en-US" sz="2400">
                <a:solidFill>
                  <a:srgbClr val="0000FF"/>
                </a:solidFill>
                <a:latin typeface="Calibri" pitchFamily="34" charset="0"/>
              </a:rPr>
              <a:t>G = point where S strikes P </a:t>
            </a:r>
          </a:p>
          <a:p>
            <a:pPr eaLnBrk="0" hangingPunct="0"/>
            <a:r>
              <a:rPr lang="en-US" sz="2400" b="1">
                <a:solidFill>
                  <a:srgbClr val="0000FF"/>
                </a:solidFill>
                <a:latin typeface="Calibri" pitchFamily="34" charset="0"/>
              </a:rPr>
              <a:t>R</a:t>
            </a:r>
            <a:r>
              <a:rPr lang="en-US" sz="2400">
                <a:solidFill>
                  <a:srgbClr val="0000FF"/>
                </a:solidFill>
                <a:latin typeface="Calibri" pitchFamily="34" charset="0"/>
              </a:rPr>
              <a:t> = vector distance from O to G</a:t>
            </a:r>
          </a:p>
        </p:txBody>
      </p:sp>
      <p:sp>
        <p:nvSpPr>
          <p:cNvPr id="36871" name="Text Box 9"/>
          <p:cNvSpPr txBox="1">
            <a:spLocks noChangeArrowheads="1"/>
          </p:cNvSpPr>
          <p:nvPr/>
        </p:nvSpPr>
        <p:spPr bwMode="auto">
          <a:xfrm>
            <a:off x="196850" y="3998913"/>
            <a:ext cx="8243888" cy="1920875"/>
          </a:xfrm>
          <a:prstGeom prst="rect">
            <a:avLst/>
          </a:prstGeom>
          <a:noFill/>
          <a:ln w="9525">
            <a:noFill/>
            <a:miter lim="800000"/>
            <a:headEnd/>
            <a:tailEnd/>
          </a:ln>
        </p:spPr>
        <p:txBody>
          <a:bodyPr lIns="91433" tIns="45716" rIns="91433" bIns="45716">
            <a:spAutoFit/>
          </a:bodyPr>
          <a:lstStyle/>
          <a:p>
            <a:pPr eaLnBrk="0" hangingPunct="0"/>
            <a:r>
              <a:rPr lang="en-US" sz="2000" b="1">
                <a:solidFill>
                  <a:srgbClr val="0000FF"/>
                </a:solidFill>
                <a:latin typeface="Calibri" pitchFamily="34" charset="0"/>
              </a:rPr>
              <a:t>R</a:t>
            </a:r>
            <a:r>
              <a:rPr lang="en-US" sz="2000">
                <a:solidFill>
                  <a:srgbClr val="0000FF"/>
                </a:solidFill>
                <a:latin typeface="Calibri" pitchFamily="34" charset="0"/>
              </a:rPr>
              <a:t> / L = tan 2</a:t>
            </a:r>
            <a:r>
              <a:rPr lang="en-US" sz="2000">
                <a:solidFill>
                  <a:srgbClr val="0000FF"/>
                </a:solidFill>
                <a:latin typeface="Symbol" pitchFamily="18" charset="2"/>
              </a:rPr>
              <a:t>q </a:t>
            </a:r>
            <a:r>
              <a:rPr lang="en-US" sz="2000">
                <a:solidFill>
                  <a:srgbClr val="0000FF"/>
                </a:solidFill>
                <a:latin typeface="Calibri" pitchFamily="34" charset="0"/>
              </a:rPr>
              <a:t>and from Bragg’s law we know that  2dsin</a:t>
            </a:r>
            <a:r>
              <a:rPr lang="en-US" sz="2000">
                <a:solidFill>
                  <a:srgbClr val="0000FF"/>
                </a:solidFill>
                <a:latin typeface="Symbol" pitchFamily="18" charset="2"/>
              </a:rPr>
              <a:t>q</a:t>
            </a:r>
            <a:r>
              <a:rPr lang="en-US" sz="2000">
                <a:solidFill>
                  <a:srgbClr val="0000FF"/>
                </a:solidFill>
                <a:latin typeface="Calibri" pitchFamily="34" charset="0"/>
              </a:rPr>
              <a:t> = </a:t>
            </a:r>
            <a:r>
              <a:rPr lang="en-US" sz="2000">
                <a:solidFill>
                  <a:srgbClr val="0000FF"/>
                </a:solidFill>
                <a:latin typeface="Symbol" pitchFamily="18" charset="2"/>
              </a:rPr>
              <a:t>l. </a:t>
            </a:r>
            <a:r>
              <a:rPr lang="en-US" sz="2000">
                <a:solidFill>
                  <a:srgbClr val="0000FF"/>
                </a:solidFill>
                <a:latin typeface="Calibri" pitchFamily="34" charset="0"/>
              </a:rPr>
              <a:t> </a:t>
            </a:r>
          </a:p>
          <a:p>
            <a:pPr eaLnBrk="0" hangingPunct="0"/>
            <a:r>
              <a:rPr lang="en-US" sz="2000">
                <a:solidFill>
                  <a:srgbClr val="0000FF"/>
                </a:solidFill>
                <a:latin typeface="Calibri" pitchFamily="34" charset="0"/>
              </a:rPr>
              <a:t>Thus </a:t>
            </a:r>
            <a:r>
              <a:rPr lang="en-US" sz="2000" b="1">
                <a:solidFill>
                  <a:srgbClr val="0000FF"/>
                </a:solidFill>
                <a:latin typeface="Calibri" pitchFamily="34" charset="0"/>
              </a:rPr>
              <a:t>R</a:t>
            </a:r>
            <a:r>
              <a:rPr lang="en-US" sz="2000">
                <a:solidFill>
                  <a:srgbClr val="0000FF"/>
                </a:solidFill>
                <a:latin typeface="Calibri" pitchFamily="34" charset="0"/>
              </a:rPr>
              <a:t> / L = 2</a:t>
            </a:r>
            <a:r>
              <a:rPr lang="en-US" sz="2000">
                <a:solidFill>
                  <a:srgbClr val="0000FF"/>
                </a:solidFill>
                <a:latin typeface="Symbol" pitchFamily="18" charset="2"/>
              </a:rPr>
              <a:t>q</a:t>
            </a:r>
            <a:r>
              <a:rPr lang="en-US" sz="2000">
                <a:solidFill>
                  <a:srgbClr val="0000FF"/>
                </a:solidFill>
                <a:latin typeface="Calibri" pitchFamily="34" charset="0"/>
              </a:rPr>
              <a:t>= 2</a:t>
            </a:r>
            <a:r>
              <a:rPr lang="en-US" sz="2000">
                <a:solidFill>
                  <a:srgbClr val="0000FF"/>
                </a:solidFill>
                <a:latin typeface="Symbol" pitchFamily="18" charset="2"/>
              </a:rPr>
              <a:t>l</a:t>
            </a:r>
            <a:r>
              <a:rPr lang="en-US" sz="2000">
                <a:solidFill>
                  <a:srgbClr val="0000FF"/>
                </a:solidFill>
                <a:latin typeface="Calibri" pitchFamily="34" charset="0"/>
              </a:rPr>
              <a:t> / 2d  which simplifies to </a:t>
            </a:r>
          </a:p>
          <a:p>
            <a:pPr eaLnBrk="0" hangingPunct="0"/>
            <a:r>
              <a:rPr lang="en-US" sz="2000" b="1">
                <a:solidFill>
                  <a:srgbClr val="0000FF"/>
                </a:solidFill>
                <a:latin typeface="Calibri" pitchFamily="34" charset="0"/>
              </a:rPr>
              <a:t>R</a:t>
            </a:r>
            <a:r>
              <a:rPr lang="en-US" sz="2000">
                <a:solidFill>
                  <a:srgbClr val="0000FF"/>
                </a:solidFill>
                <a:latin typeface="Calibri" pitchFamily="34" charset="0"/>
              </a:rPr>
              <a:t> = </a:t>
            </a:r>
            <a:r>
              <a:rPr lang="en-US" sz="2000">
                <a:solidFill>
                  <a:srgbClr val="0000FF"/>
                </a:solidFill>
                <a:latin typeface="Symbol" pitchFamily="18" charset="2"/>
              </a:rPr>
              <a:t>l</a:t>
            </a:r>
            <a:r>
              <a:rPr lang="en-US" sz="2000">
                <a:solidFill>
                  <a:srgbClr val="0000FF"/>
                </a:solidFill>
                <a:latin typeface="Calibri" pitchFamily="34" charset="0"/>
              </a:rPr>
              <a:t> L / d   If we can measure </a:t>
            </a:r>
            <a:r>
              <a:rPr lang="en-US" sz="2000" b="1">
                <a:solidFill>
                  <a:srgbClr val="0000FF"/>
                </a:solidFill>
                <a:latin typeface="Calibri" pitchFamily="34" charset="0"/>
              </a:rPr>
              <a:t>R</a:t>
            </a:r>
            <a:r>
              <a:rPr lang="en-US" sz="2000">
                <a:solidFill>
                  <a:srgbClr val="0000FF"/>
                </a:solidFill>
                <a:latin typeface="Calibri" pitchFamily="34" charset="0"/>
              </a:rPr>
              <a:t> and both </a:t>
            </a:r>
            <a:r>
              <a:rPr lang="en-US" sz="2000">
                <a:solidFill>
                  <a:srgbClr val="0000FF"/>
                </a:solidFill>
                <a:latin typeface="Symbol" pitchFamily="18" charset="2"/>
              </a:rPr>
              <a:t>l</a:t>
            </a:r>
            <a:r>
              <a:rPr lang="en-US" sz="2000">
                <a:solidFill>
                  <a:srgbClr val="0000FF"/>
                </a:solidFill>
                <a:latin typeface="Calibri" pitchFamily="34" charset="0"/>
              </a:rPr>
              <a:t> and L are constants then d can be calculated.</a:t>
            </a:r>
          </a:p>
          <a:p>
            <a:pPr eaLnBrk="0" hangingPunct="0"/>
            <a:endParaRPr lang="en-US" sz="2000">
              <a:solidFill>
                <a:srgbClr val="0000FF"/>
              </a:solidFill>
              <a:latin typeface="Calibri" pitchFamily="34" charset="0"/>
            </a:endParaRPr>
          </a:p>
          <a:p>
            <a:pPr eaLnBrk="0" hangingPunct="0"/>
            <a:endParaRPr lang="en-US" sz="2000">
              <a:solidFill>
                <a:srgbClr val="0000FF"/>
              </a:solidFill>
              <a:latin typeface="Calibri"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srcRect/>
          <a:stretch>
            <a:fillRect/>
          </a:stretch>
        </p:blipFill>
        <p:spPr bwMode="auto">
          <a:xfrm>
            <a:off x="2428874" y="74168"/>
            <a:ext cx="5114925" cy="5774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srcRect/>
          <a:stretch>
            <a:fillRect/>
          </a:stretch>
        </p:blipFill>
        <p:spPr bwMode="auto">
          <a:xfrm>
            <a:off x="152400" y="304801"/>
            <a:ext cx="6172200" cy="3981069"/>
          </a:xfrm>
          <a:prstGeom prst="rect">
            <a:avLst/>
          </a:prstGeom>
          <a:noFill/>
          <a:ln w="9525">
            <a:noFill/>
            <a:miter lim="800000"/>
            <a:headEnd/>
            <a:tailEnd/>
          </a:ln>
          <a:effectLst/>
        </p:spPr>
      </p:pic>
      <p:pic>
        <p:nvPicPr>
          <p:cNvPr id="150531" name="Picture 3"/>
          <p:cNvPicPr>
            <a:picLocks noChangeAspect="1" noChangeArrowheads="1"/>
          </p:cNvPicPr>
          <p:nvPr/>
        </p:nvPicPr>
        <p:blipFill>
          <a:blip r:embed="rId3"/>
          <a:srcRect/>
          <a:stretch>
            <a:fillRect/>
          </a:stretch>
        </p:blipFill>
        <p:spPr bwMode="auto">
          <a:xfrm>
            <a:off x="7086600" y="228600"/>
            <a:ext cx="1905000" cy="2952750"/>
          </a:xfrm>
          <a:prstGeom prst="rect">
            <a:avLst/>
          </a:prstGeom>
          <a:noFill/>
          <a:ln w="9525">
            <a:noFill/>
            <a:miter lim="800000"/>
            <a:headEnd/>
            <a:tailEnd/>
          </a:ln>
          <a:effectLst/>
        </p:spPr>
      </p:pic>
      <p:pic>
        <p:nvPicPr>
          <p:cNvPr id="150532" name="Picture 4"/>
          <p:cNvPicPr>
            <a:picLocks noChangeAspect="1" noChangeArrowheads="1"/>
          </p:cNvPicPr>
          <p:nvPr/>
        </p:nvPicPr>
        <p:blipFill>
          <a:blip r:embed="rId4"/>
          <a:srcRect/>
          <a:stretch>
            <a:fillRect/>
          </a:stretch>
        </p:blipFill>
        <p:spPr bwMode="auto">
          <a:xfrm>
            <a:off x="7162800" y="3657600"/>
            <a:ext cx="1676400" cy="223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srcRect/>
          <a:stretch>
            <a:fillRect/>
          </a:stretch>
        </p:blipFill>
        <p:spPr bwMode="auto">
          <a:xfrm>
            <a:off x="261665" y="457200"/>
            <a:ext cx="8289110" cy="5714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1"/>
          <p:cNvSpPr>
            <a:spLocks noGrp="1"/>
          </p:cNvSpPr>
          <p:nvPr>
            <p:ph type="dt" sz="quarter" idx="10"/>
          </p:nvPr>
        </p:nvSpPr>
        <p:spPr/>
        <p:txBody>
          <a:bodyPr/>
          <a:lstStyle/>
          <a:p>
            <a:pPr defTabSz="838200">
              <a:defRPr/>
            </a:pPr>
            <a:fld id="{E0AFAAF9-CD86-4071-B624-A278C160A1D5}" type="datetime2">
              <a:rPr lang="en-US"/>
              <a:pPr defTabSz="838200">
                <a:defRPr/>
              </a:pPr>
              <a:t>Thursday, November 17, 2022</a:t>
            </a:fld>
            <a:endParaRPr lang="en-US"/>
          </a:p>
        </p:txBody>
      </p:sp>
      <p:sp>
        <p:nvSpPr>
          <p:cNvPr id="65539" name="Slide Number Placeholder 3"/>
          <p:cNvSpPr>
            <a:spLocks noGrp="1"/>
          </p:cNvSpPr>
          <p:nvPr>
            <p:ph type="sldNum" sz="quarter" idx="12"/>
          </p:nvPr>
        </p:nvSpPr>
        <p:spPr/>
        <p:txBody>
          <a:bodyPr/>
          <a:lstStyle/>
          <a:p>
            <a:pPr defTabSz="838200">
              <a:defRPr/>
            </a:pPr>
            <a:fld id="{FE1B891A-5E7A-4F55-8C90-1ED4FAFF9046}" type="slidenum">
              <a:rPr lang="en-US"/>
              <a:pPr defTabSz="838200">
                <a:defRPr/>
              </a:pPr>
              <a:t>39</a:t>
            </a:fld>
            <a:endParaRPr lang="en-US"/>
          </a:p>
        </p:txBody>
      </p:sp>
      <p:sp>
        <p:nvSpPr>
          <p:cNvPr id="37892"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7893" name="Picture 10" descr="FT_gitter"/>
          <p:cNvPicPr>
            <a:picLocks noChangeAspect="1" noChangeArrowheads="1"/>
          </p:cNvPicPr>
          <p:nvPr/>
        </p:nvPicPr>
        <p:blipFill>
          <a:blip r:embed="rId2"/>
          <a:srcRect/>
          <a:stretch>
            <a:fillRect/>
          </a:stretch>
        </p:blipFill>
        <p:spPr bwMode="auto">
          <a:xfrm>
            <a:off x="1558925" y="1608138"/>
            <a:ext cx="5135563" cy="2465387"/>
          </a:xfrm>
          <a:prstGeom prst="rect">
            <a:avLst/>
          </a:prstGeom>
          <a:noFill/>
          <a:ln w="9525">
            <a:noFill/>
            <a:miter lim="800000"/>
            <a:headEnd/>
            <a:tailEnd/>
          </a:ln>
        </p:spPr>
      </p:pic>
      <p:sp>
        <p:nvSpPr>
          <p:cNvPr id="37894" name="Rectangle 11"/>
          <p:cNvSpPr>
            <a:spLocks noChangeArrowheads="1"/>
          </p:cNvSpPr>
          <p:nvPr/>
        </p:nvSpPr>
        <p:spPr bwMode="auto">
          <a:xfrm>
            <a:off x="601663" y="2906713"/>
            <a:ext cx="1125537" cy="738187"/>
          </a:xfrm>
          <a:prstGeom prst="rect">
            <a:avLst/>
          </a:prstGeom>
          <a:noFill/>
          <a:ln w="9525">
            <a:noFill/>
            <a:miter lim="800000"/>
            <a:headEnd/>
            <a:tailEnd/>
          </a:ln>
        </p:spPr>
        <p:txBody>
          <a:bodyPr lIns="91433" tIns="45716" rIns="91433" bIns="45716">
            <a:spAutoFit/>
          </a:bodyPr>
          <a:lstStyle/>
          <a:p>
            <a:pPr eaLnBrk="0" hangingPunct="0"/>
            <a:r>
              <a:rPr lang="en-US" sz="1400" b="1">
                <a:solidFill>
                  <a:srgbClr val="0000FF"/>
                </a:solidFill>
                <a:latin typeface="Calibri" pitchFamily="34" charset="0"/>
              </a:rPr>
              <a:t>Crystal structure in real space</a:t>
            </a:r>
          </a:p>
        </p:txBody>
      </p:sp>
      <p:sp>
        <p:nvSpPr>
          <p:cNvPr id="37895" name="Rectangle 12"/>
          <p:cNvSpPr>
            <a:spLocks noChangeArrowheads="1"/>
          </p:cNvSpPr>
          <p:nvPr/>
        </p:nvSpPr>
        <p:spPr bwMode="auto">
          <a:xfrm>
            <a:off x="6823075" y="2921000"/>
            <a:ext cx="1265238" cy="738188"/>
          </a:xfrm>
          <a:prstGeom prst="rect">
            <a:avLst/>
          </a:prstGeom>
          <a:noFill/>
          <a:ln w="9525">
            <a:noFill/>
            <a:miter lim="800000"/>
            <a:headEnd/>
            <a:tailEnd/>
          </a:ln>
        </p:spPr>
        <p:txBody>
          <a:bodyPr lIns="91433" tIns="45716" rIns="91433" bIns="45716">
            <a:spAutoFit/>
          </a:bodyPr>
          <a:lstStyle/>
          <a:p>
            <a:pPr eaLnBrk="0" hangingPunct="0"/>
            <a:r>
              <a:rPr lang="en-US" sz="1400" b="1">
                <a:solidFill>
                  <a:srgbClr val="0000FF"/>
                </a:solidFill>
                <a:latin typeface="Calibri" pitchFamily="34" charset="0"/>
              </a:rPr>
              <a:t>Diffraction in reciprocal space</a:t>
            </a:r>
          </a:p>
        </p:txBody>
      </p:sp>
      <p:sp>
        <p:nvSpPr>
          <p:cNvPr id="37896" name="Rectangle 13"/>
          <p:cNvSpPr>
            <a:spLocks noChangeArrowheads="1"/>
          </p:cNvSpPr>
          <p:nvPr/>
        </p:nvSpPr>
        <p:spPr bwMode="auto">
          <a:xfrm>
            <a:off x="1828800" y="4495800"/>
            <a:ext cx="4430713" cy="1508125"/>
          </a:xfrm>
          <a:prstGeom prst="rect">
            <a:avLst/>
          </a:prstGeom>
          <a:noFill/>
          <a:ln w="9525">
            <a:noFill/>
            <a:miter lim="800000"/>
            <a:headEnd/>
            <a:tailEnd/>
          </a:ln>
        </p:spPr>
        <p:txBody>
          <a:bodyPr lIns="91433" tIns="45716" rIns="91433" bIns="45716">
            <a:spAutoFit/>
          </a:bodyPr>
          <a:lstStyle/>
          <a:p>
            <a:pPr eaLnBrk="0" hangingPunct="0"/>
            <a:r>
              <a:rPr lang="en-US">
                <a:solidFill>
                  <a:srgbClr val="0000FF"/>
                </a:solidFill>
                <a:latin typeface="Calibri" pitchFamily="34" charset="0"/>
              </a:rPr>
              <a:t>Thus, the distance, R on the pattern between the spot G (</a:t>
            </a:r>
            <a:r>
              <a:rPr lang="en-US" i="1">
                <a:solidFill>
                  <a:srgbClr val="0000FF"/>
                </a:solidFill>
                <a:latin typeface="Calibri" pitchFamily="34" charset="0"/>
              </a:rPr>
              <a:t>hkl</a:t>
            </a:r>
            <a:r>
              <a:rPr lang="en-US">
                <a:solidFill>
                  <a:srgbClr val="0000FF"/>
                </a:solidFill>
                <a:latin typeface="Calibri" pitchFamily="34" charset="0"/>
              </a:rPr>
              <a:t> ) and the spot O (000) is related to the interplanar spacing between the </a:t>
            </a:r>
            <a:r>
              <a:rPr lang="en-US" i="1">
                <a:solidFill>
                  <a:srgbClr val="0000FF"/>
                </a:solidFill>
                <a:latin typeface="Calibri" pitchFamily="34" charset="0"/>
              </a:rPr>
              <a:t>hkl</a:t>
            </a:r>
            <a:r>
              <a:rPr lang="en-US">
                <a:solidFill>
                  <a:srgbClr val="0000FF"/>
                </a:solidFill>
                <a:latin typeface="Calibri" pitchFamily="34" charset="0"/>
              </a:rPr>
              <a:t> planes of the crystal, </a:t>
            </a:r>
            <a:r>
              <a:rPr lang="en-US" i="1">
                <a:solidFill>
                  <a:srgbClr val="0000FF"/>
                </a:solidFill>
                <a:latin typeface="Calibri" pitchFamily="34" charset="0"/>
              </a:rPr>
              <a:t>d</a:t>
            </a:r>
            <a:r>
              <a:rPr lang="en-US" i="1" baseline="-30000">
                <a:solidFill>
                  <a:srgbClr val="0000FF"/>
                </a:solidFill>
                <a:latin typeface="Calibri" pitchFamily="34" charset="0"/>
              </a:rPr>
              <a:t>hkl</a:t>
            </a:r>
            <a:r>
              <a:rPr lang="en-US">
                <a:solidFill>
                  <a:srgbClr val="0000FF"/>
                </a:solidFill>
                <a:latin typeface="Calibri" pitchFamily="34" charset="0"/>
              </a:rPr>
              <a:t>, by the equation: </a:t>
            </a:r>
            <a:r>
              <a:rPr lang="en-US" sz="2000" b="1">
                <a:solidFill>
                  <a:srgbClr val="0000FF"/>
                </a:solidFill>
                <a:latin typeface="Calibri" pitchFamily="34" charset="0"/>
              </a:rPr>
              <a:t>R</a:t>
            </a:r>
            <a:r>
              <a:rPr lang="en-US" sz="2000">
                <a:solidFill>
                  <a:srgbClr val="0000FF"/>
                </a:solidFill>
                <a:latin typeface="Calibri" pitchFamily="34" charset="0"/>
              </a:rPr>
              <a:t> = </a:t>
            </a:r>
            <a:r>
              <a:rPr lang="en-US" sz="2000">
                <a:solidFill>
                  <a:srgbClr val="0000FF"/>
                </a:solidFill>
                <a:latin typeface="Symbol" pitchFamily="18" charset="2"/>
              </a:rPr>
              <a:t>l</a:t>
            </a:r>
            <a:r>
              <a:rPr lang="en-US" sz="2000">
                <a:solidFill>
                  <a:srgbClr val="0000FF"/>
                </a:solidFill>
                <a:latin typeface="Calibri" pitchFamily="34" charset="0"/>
              </a:rPr>
              <a:t> L / d.  </a:t>
            </a:r>
          </a:p>
        </p:txBody>
      </p:sp>
      <p:sp>
        <p:nvSpPr>
          <p:cNvPr id="37897" name="Rectangle 14"/>
          <p:cNvSpPr>
            <a:spLocks noChangeArrowheads="1"/>
          </p:cNvSpPr>
          <p:nvPr/>
        </p:nvSpPr>
        <p:spPr bwMode="auto">
          <a:xfrm>
            <a:off x="1828800" y="457200"/>
            <a:ext cx="3376613" cy="1200150"/>
          </a:xfrm>
          <a:prstGeom prst="rect">
            <a:avLst/>
          </a:prstGeom>
          <a:noFill/>
          <a:ln w="9525">
            <a:noFill/>
            <a:miter lim="800000"/>
            <a:headEnd/>
            <a:tailEnd/>
          </a:ln>
        </p:spPr>
        <p:txBody>
          <a:bodyPr lIns="91433" tIns="45716" rIns="91433" bIns="45716">
            <a:spAutoFit/>
          </a:bodyPr>
          <a:lstStyle/>
          <a:p>
            <a:pPr eaLnBrk="0" hangingPunct="0"/>
            <a:r>
              <a:rPr lang="en-US" sz="2400" b="1">
                <a:solidFill>
                  <a:srgbClr val="0000FF"/>
                </a:solidFill>
                <a:latin typeface="Calibri" pitchFamily="34" charset="0"/>
              </a:rPr>
              <a:t>Reciprocal lattice vs Crystalline lattice in real space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p:txBody>
          <a:bodyPr/>
          <a:lstStyle/>
          <a:p>
            <a:pPr defTabSz="838200">
              <a:defRPr/>
            </a:pPr>
            <a:fld id="{4581D514-A4A5-498F-A0C6-AE7CBB2F8209}" type="datetime2">
              <a:rPr lang="en-US"/>
              <a:pPr defTabSz="838200">
                <a:defRPr/>
              </a:pPr>
              <a:t>Thursday, November 17, 2022</a:t>
            </a:fld>
            <a:endParaRPr lang="en-US"/>
          </a:p>
        </p:txBody>
      </p:sp>
      <p:sp>
        <p:nvSpPr>
          <p:cNvPr id="40963" name="Slide Number Placeholder 3"/>
          <p:cNvSpPr>
            <a:spLocks noGrp="1"/>
          </p:cNvSpPr>
          <p:nvPr>
            <p:ph type="sldNum" sz="quarter" idx="12"/>
          </p:nvPr>
        </p:nvSpPr>
        <p:spPr/>
        <p:txBody>
          <a:bodyPr/>
          <a:lstStyle/>
          <a:p>
            <a:pPr defTabSz="838200">
              <a:defRPr/>
            </a:pPr>
            <a:fld id="{D413B8E7-B675-46D9-AA92-C6C2370E1039}" type="slidenum">
              <a:rPr lang="en-US"/>
              <a:pPr defTabSz="838200">
                <a:defRPr/>
              </a:pPr>
              <a:t>4</a:t>
            </a:fld>
            <a:endParaRPr lang="en-US"/>
          </a:p>
        </p:txBody>
      </p:sp>
      <p:sp>
        <p:nvSpPr>
          <p:cNvPr id="11268" name="Rectangle 6"/>
          <p:cNvSpPr>
            <a:spLocks noChangeArrowheads="1"/>
          </p:cNvSpPr>
          <p:nvPr/>
        </p:nvSpPr>
        <p:spPr bwMode="auto">
          <a:xfrm>
            <a:off x="0" y="152400"/>
            <a:ext cx="9144000" cy="1570038"/>
          </a:xfrm>
          <a:prstGeom prst="rect">
            <a:avLst/>
          </a:prstGeom>
          <a:noFill/>
          <a:ln w="9525" algn="ctr">
            <a:noFill/>
            <a:miter lim="800000"/>
            <a:headEnd/>
            <a:tailEnd/>
          </a:ln>
        </p:spPr>
        <p:txBody>
          <a:bodyPr lIns="91433" tIns="45716" rIns="91433" bIns="45716" anchor="ctr">
            <a:spAutoFit/>
          </a:bodyPr>
          <a:lstStyle/>
          <a:p>
            <a:r>
              <a:rPr lang="en-US" sz="2400">
                <a:latin typeface="Calibri" pitchFamily="34" charset="0"/>
              </a:rPr>
              <a:t>Thanks God who began his immense work of creation by giving to heaven and earth this wonderful gift of light, which has vital importance for the world. Even today when we refer to the birth of a child we still say “He saw the light of the day”. </a:t>
            </a:r>
          </a:p>
        </p:txBody>
      </p:sp>
      <p:sp>
        <p:nvSpPr>
          <p:cNvPr id="11269" name="Rectangle 7"/>
          <p:cNvSpPr>
            <a:spLocks noChangeArrowheads="1"/>
          </p:cNvSpPr>
          <p:nvPr/>
        </p:nvSpPr>
        <p:spPr bwMode="auto">
          <a:xfrm>
            <a:off x="76200" y="1752600"/>
            <a:ext cx="8915400" cy="1570038"/>
          </a:xfrm>
          <a:prstGeom prst="rect">
            <a:avLst/>
          </a:prstGeom>
          <a:noFill/>
          <a:ln w="9525" algn="ctr">
            <a:noFill/>
            <a:miter lim="800000"/>
            <a:headEnd/>
            <a:tailEnd/>
          </a:ln>
        </p:spPr>
        <p:txBody>
          <a:bodyPr lIns="91433" tIns="45716" rIns="91433" bIns="45716" anchor="ctr">
            <a:spAutoFit/>
          </a:bodyPr>
          <a:lstStyle/>
          <a:p>
            <a:pPr algn="just"/>
            <a:r>
              <a:rPr lang="en-US" sz="2400">
                <a:solidFill>
                  <a:srgbClr val="000099"/>
                </a:solidFill>
                <a:latin typeface="Calibri" pitchFamily="34" charset="0"/>
              </a:rPr>
              <a:t>The light is a primary object which helps to see this beautiful world. However, we are not so lucky enough to see all the beautiful tiny creation of the nature due to our limitation of eye resolution (~0.35mm). </a:t>
            </a:r>
          </a:p>
        </p:txBody>
      </p:sp>
      <p:sp>
        <p:nvSpPr>
          <p:cNvPr id="11270" name="Rectangle 8"/>
          <p:cNvSpPr>
            <a:spLocks noChangeArrowheads="1"/>
          </p:cNvSpPr>
          <p:nvPr/>
        </p:nvSpPr>
        <p:spPr bwMode="auto">
          <a:xfrm>
            <a:off x="228600" y="3276600"/>
            <a:ext cx="8915400" cy="1200150"/>
          </a:xfrm>
          <a:prstGeom prst="rect">
            <a:avLst/>
          </a:prstGeom>
          <a:noFill/>
          <a:ln w="9525" algn="ctr">
            <a:noFill/>
            <a:miter lim="800000"/>
            <a:headEnd/>
            <a:tailEnd/>
          </a:ln>
        </p:spPr>
        <p:txBody>
          <a:bodyPr lIns="91433" tIns="45716" rIns="91433" bIns="45716">
            <a:spAutoFit/>
          </a:bodyPr>
          <a:lstStyle/>
          <a:p>
            <a:pPr defTabSz="838200"/>
            <a:r>
              <a:rPr lang="en-US" sz="2400">
                <a:solidFill>
                  <a:srgbClr val="993300"/>
                </a:solidFill>
                <a:latin typeface="Calibri" pitchFamily="34" charset="0"/>
              </a:rPr>
              <a:t>In modern science there are various microscope techniques to increase the size of tiny particles to see and understand the beautiful world. </a:t>
            </a:r>
          </a:p>
        </p:txBody>
      </p:sp>
      <p:sp>
        <p:nvSpPr>
          <p:cNvPr id="11271" name="Rectangle 9"/>
          <p:cNvSpPr>
            <a:spLocks noChangeArrowheads="1"/>
          </p:cNvSpPr>
          <p:nvPr/>
        </p:nvSpPr>
        <p:spPr bwMode="auto">
          <a:xfrm>
            <a:off x="1203325" y="6381750"/>
            <a:ext cx="7635875" cy="400050"/>
          </a:xfrm>
          <a:prstGeom prst="rect">
            <a:avLst/>
          </a:prstGeom>
          <a:noFill/>
          <a:ln w="9525" algn="ctr">
            <a:noFill/>
            <a:miter lim="800000"/>
            <a:headEnd/>
            <a:tailEnd/>
          </a:ln>
        </p:spPr>
        <p:txBody>
          <a:bodyPr wrap="none" lIns="91433" tIns="45716" rIns="91433" bIns="45716">
            <a:spAutoFit/>
          </a:bodyPr>
          <a:lstStyle/>
          <a:p>
            <a:pPr defTabSz="838200"/>
            <a:r>
              <a:rPr lang="en-US" sz="2000">
                <a:solidFill>
                  <a:srgbClr val="FF0000"/>
                </a:solidFill>
                <a:latin typeface="Calibri" pitchFamily="34" charset="0"/>
              </a:rPr>
              <a:t>But again question, How small you can see by the optical microscope?? </a:t>
            </a:r>
          </a:p>
        </p:txBody>
      </p:sp>
      <p:sp>
        <p:nvSpPr>
          <p:cNvPr id="11272" name="Rectangle 10"/>
          <p:cNvSpPr>
            <a:spLocks noChangeArrowheads="1"/>
          </p:cNvSpPr>
          <p:nvPr/>
        </p:nvSpPr>
        <p:spPr bwMode="auto">
          <a:xfrm>
            <a:off x="217488" y="4368800"/>
            <a:ext cx="8774112" cy="2032000"/>
          </a:xfrm>
          <a:prstGeom prst="rect">
            <a:avLst/>
          </a:prstGeom>
          <a:noFill/>
          <a:ln w="9525" algn="ctr">
            <a:noFill/>
            <a:miter lim="800000"/>
            <a:headEnd/>
            <a:tailEnd/>
          </a:ln>
        </p:spPr>
        <p:txBody>
          <a:bodyPr>
            <a:spAutoFit/>
          </a:bodyPr>
          <a:lstStyle/>
          <a:p>
            <a:pPr defTabSz="838200"/>
            <a:r>
              <a:rPr lang="en-US" b="1">
                <a:latin typeface="Calibri" pitchFamily="34" charset="0"/>
              </a:rPr>
              <a:t>RESOLUTION</a:t>
            </a:r>
            <a:r>
              <a:rPr lang="en-US">
                <a:latin typeface="Calibri" pitchFamily="34" charset="0"/>
              </a:rPr>
              <a:t>: ability to distinguish closely spaced points as separate points.</a:t>
            </a:r>
          </a:p>
          <a:p>
            <a:pPr defTabSz="838200"/>
            <a:r>
              <a:rPr lang="en-US" b="1">
                <a:latin typeface="Calibri" pitchFamily="34" charset="0"/>
              </a:rPr>
              <a:t>RESOLUTION LIMIT</a:t>
            </a:r>
            <a:r>
              <a:rPr lang="en-US">
                <a:latin typeface="Calibri" pitchFamily="34" charset="0"/>
              </a:rPr>
              <a:t>: smallest separation of points which can be recognized as distinct.</a:t>
            </a:r>
          </a:p>
          <a:p>
            <a:pPr defTabSz="838200"/>
            <a:r>
              <a:rPr lang="en-US" b="1">
                <a:latin typeface="Calibri" pitchFamily="34" charset="0"/>
              </a:rPr>
              <a:t>RESOLVING POWER</a:t>
            </a:r>
            <a:r>
              <a:rPr lang="en-US">
                <a:latin typeface="Calibri" pitchFamily="34" charset="0"/>
              </a:rPr>
              <a:t>: resolution achieved by a particular instrument under optimum viewing conditions.</a:t>
            </a:r>
          </a:p>
          <a:p>
            <a:pPr defTabSz="838200"/>
            <a:r>
              <a:rPr lang="en-US">
                <a:latin typeface="Calibri" pitchFamily="34" charset="0"/>
              </a:rPr>
              <a:t>                                                         resolving power of the eye</a:t>
            </a:r>
          </a:p>
          <a:p>
            <a:pPr defTabSz="838200"/>
            <a:r>
              <a:rPr lang="en-US">
                <a:latin typeface="Calibri" pitchFamily="34" charset="0"/>
              </a:rPr>
              <a:t> Maximum magnification= -----------------------------------</a:t>
            </a:r>
          </a:p>
          <a:p>
            <a:pPr defTabSz="838200"/>
            <a:r>
              <a:rPr lang="en-US">
                <a:latin typeface="Calibri" pitchFamily="34" charset="0"/>
              </a:rPr>
              <a:t>                                                         resolving power of the microscope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1"/>
          <p:cNvSpPr>
            <a:spLocks noGrp="1"/>
          </p:cNvSpPr>
          <p:nvPr>
            <p:ph type="dt" sz="quarter" idx="10"/>
          </p:nvPr>
        </p:nvSpPr>
        <p:spPr/>
        <p:txBody>
          <a:bodyPr/>
          <a:lstStyle/>
          <a:p>
            <a:pPr defTabSz="838200">
              <a:defRPr/>
            </a:pPr>
            <a:fld id="{A30DC200-4F17-4986-815D-A15C388138C0}" type="datetime2">
              <a:rPr lang="en-US"/>
              <a:pPr defTabSz="838200">
                <a:defRPr/>
              </a:pPr>
              <a:t>Thursday, November 17, 2022</a:t>
            </a:fld>
            <a:endParaRPr lang="en-US"/>
          </a:p>
        </p:txBody>
      </p:sp>
      <p:sp>
        <p:nvSpPr>
          <p:cNvPr id="66563" name="Slide Number Placeholder 3"/>
          <p:cNvSpPr>
            <a:spLocks noGrp="1"/>
          </p:cNvSpPr>
          <p:nvPr>
            <p:ph type="sldNum" sz="quarter" idx="12"/>
          </p:nvPr>
        </p:nvSpPr>
        <p:spPr/>
        <p:txBody>
          <a:bodyPr/>
          <a:lstStyle/>
          <a:p>
            <a:pPr defTabSz="838200">
              <a:defRPr/>
            </a:pPr>
            <a:fld id="{38E74FD7-B742-4604-A7C0-BF8516F40141}" type="slidenum">
              <a:rPr lang="en-US"/>
              <a:pPr defTabSz="838200">
                <a:defRPr/>
              </a:pPr>
              <a:t>40</a:t>
            </a:fld>
            <a:endParaRPr lang="en-US"/>
          </a:p>
        </p:txBody>
      </p:sp>
      <p:sp>
        <p:nvSpPr>
          <p:cNvPr id="3891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8917" name="Picture 13"/>
          <p:cNvPicPr>
            <a:picLocks noChangeAspect="1" noChangeArrowheads="1"/>
          </p:cNvPicPr>
          <p:nvPr/>
        </p:nvPicPr>
        <p:blipFill>
          <a:blip r:embed="rId2"/>
          <a:srcRect/>
          <a:stretch>
            <a:fillRect/>
          </a:stretch>
        </p:blipFill>
        <p:spPr bwMode="auto">
          <a:xfrm>
            <a:off x="298450" y="469900"/>
            <a:ext cx="2801938" cy="3028950"/>
          </a:xfrm>
          <a:prstGeom prst="rect">
            <a:avLst/>
          </a:prstGeom>
          <a:noFill/>
          <a:ln w="9525">
            <a:noFill/>
            <a:miter lim="800000"/>
            <a:headEnd/>
            <a:tailEnd/>
          </a:ln>
        </p:spPr>
      </p:pic>
      <p:sp>
        <p:nvSpPr>
          <p:cNvPr id="38918" name="Rectangle 14"/>
          <p:cNvSpPr>
            <a:spLocks noChangeArrowheads="1"/>
          </p:cNvSpPr>
          <p:nvPr/>
        </p:nvSpPr>
        <p:spPr bwMode="auto">
          <a:xfrm>
            <a:off x="76200" y="3732213"/>
            <a:ext cx="4572000" cy="369887"/>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Electron Diffraction SrTiO</a:t>
            </a:r>
            <a:r>
              <a:rPr lang="en-US" b="1" baseline="-25000">
                <a:latin typeface="Calibri" pitchFamily="34" charset="0"/>
              </a:rPr>
              <a:t>3</a:t>
            </a:r>
            <a:endParaRPr lang="en-US" b="1">
              <a:latin typeface="Calibri" pitchFamily="34" charset="0"/>
            </a:endParaRPr>
          </a:p>
        </p:txBody>
      </p:sp>
      <p:pic>
        <p:nvPicPr>
          <p:cNvPr id="38919" name="Picture 16" descr="6"/>
          <p:cNvPicPr>
            <a:picLocks noChangeAspect="1" noChangeArrowheads="1"/>
          </p:cNvPicPr>
          <p:nvPr/>
        </p:nvPicPr>
        <p:blipFill>
          <a:blip r:embed="rId3"/>
          <a:srcRect b="8438"/>
          <a:stretch>
            <a:fillRect/>
          </a:stretch>
        </p:blipFill>
        <p:spPr bwMode="auto">
          <a:xfrm>
            <a:off x="5062538" y="773113"/>
            <a:ext cx="2452687" cy="2430462"/>
          </a:xfrm>
          <a:prstGeom prst="rect">
            <a:avLst/>
          </a:prstGeom>
          <a:noFill/>
          <a:ln w="9525">
            <a:noFill/>
            <a:miter lim="800000"/>
            <a:headEnd/>
            <a:tailEnd/>
          </a:ln>
        </p:spPr>
      </p:pic>
      <p:sp>
        <p:nvSpPr>
          <p:cNvPr id="38920" name="Rectangle 17"/>
          <p:cNvSpPr>
            <a:spLocks noChangeArrowheads="1"/>
          </p:cNvSpPr>
          <p:nvPr/>
        </p:nvSpPr>
        <p:spPr bwMode="auto">
          <a:xfrm>
            <a:off x="3941763" y="3581400"/>
            <a:ext cx="4572000" cy="369888"/>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Electron Diffraction Au@Ag Core Shell</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1"/>
          <p:cNvSpPr>
            <a:spLocks noGrp="1"/>
          </p:cNvSpPr>
          <p:nvPr>
            <p:ph type="dt" sz="quarter" idx="10"/>
          </p:nvPr>
        </p:nvSpPr>
        <p:spPr/>
        <p:txBody>
          <a:bodyPr/>
          <a:lstStyle/>
          <a:p>
            <a:pPr defTabSz="838200">
              <a:defRPr/>
            </a:pPr>
            <a:fld id="{ACFAF48F-D205-4C8E-A209-79FC7934B441}" type="datetime2">
              <a:rPr lang="en-US"/>
              <a:pPr defTabSz="838200">
                <a:defRPr/>
              </a:pPr>
              <a:t>Thursday, November 17, 2022</a:t>
            </a:fld>
            <a:endParaRPr lang="en-US"/>
          </a:p>
        </p:txBody>
      </p:sp>
      <p:sp>
        <p:nvSpPr>
          <p:cNvPr id="67587" name="Slide Number Placeholder 3"/>
          <p:cNvSpPr>
            <a:spLocks noGrp="1"/>
          </p:cNvSpPr>
          <p:nvPr>
            <p:ph type="sldNum" sz="quarter" idx="12"/>
          </p:nvPr>
        </p:nvSpPr>
        <p:spPr/>
        <p:txBody>
          <a:bodyPr/>
          <a:lstStyle/>
          <a:p>
            <a:pPr defTabSz="838200">
              <a:defRPr/>
            </a:pPr>
            <a:fld id="{FDAB7BF0-D8F8-4268-8A5B-705D8F8DD613}" type="slidenum">
              <a:rPr lang="en-US"/>
              <a:pPr defTabSz="838200">
                <a:defRPr/>
              </a:pPr>
              <a:t>41</a:t>
            </a:fld>
            <a:endParaRPr lang="en-US"/>
          </a:p>
        </p:txBody>
      </p:sp>
      <p:sp>
        <p:nvSpPr>
          <p:cNvPr id="3994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39941" name="Picture 9"/>
          <p:cNvPicPr>
            <a:picLocks noChangeAspect="1" noChangeArrowheads="1"/>
          </p:cNvPicPr>
          <p:nvPr/>
        </p:nvPicPr>
        <p:blipFill>
          <a:blip r:embed="rId2"/>
          <a:srcRect/>
          <a:stretch>
            <a:fillRect/>
          </a:stretch>
        </p:blipFill>
        <p:spPr bwMode="auto">
          <a:xfrm>
            <a:off x="1909763" y="317500"/>
            <a:ext cx="5934075" cy="5616575"/>
          </a:xfrm>
          <a:prstGeom prst="rect">
            <a:avLst/>
          </a:prstGeom>
          <a:noFill/>
          <a:ln w="9525">
            <a:noFill/>
            <a:miter lim="800000"/>
            <a:headEnd/>
            <a:tailEnd/>
          </a:ln>
        </p:spPr>
      </p:pic>
      <p:sp>
        <p:nvSpPr>
          <p:cNvPr id="39942" name="Text Box 10"/>
          <p:cNvSpPr txBox="1">
            <a:spLocks noChangeArrowheads="1"/>
          </p:cNvSpPr>
          <p:nvPr/>
        </p:nvSpPr>
        <p:spPr bwMode="auto">
          <a:xfrm>
            <a:off x="1909763" y="5857875"/>
            <a:ext cx="5899150" cy="369888"/>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Tem Diffraction and XRD Pattern for the polycrystalline MoO</a:t>
            </a:r>
            <a:r>
              <a:rPr lang="en-US" baseline="-25000">
                <a:latin typeface="Calibri" pitchFamily="34" charset="0"/>
              </a:rPr>
              <a:t>2</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srcRect/>
          <a:stretch>
            <a:fillRect/>
          </a:stretch>
        </p:blipFill>
        <p:spPr bwMode="auto">
          <a:xfrm>
            <a:off x="1219200" y="685800"/>
            <a:ext cx="6736532" cy="2252662"/>
          </a:xfrm>
          <a:prstGeom prst="rect">
            <a:avLst/>
          </a:prstGeom>
          <a:noFill/>
          <a:ln w="9525">
            <a:noFill/>
            <a:miter lim="800000"/>
            <a:headEnd/>
            <a:tailEnd/>
          </a:ln>
          <a:effectLst/>
        </p:spPr>
      </p:pic>
      <p:pic>
        <p:nvPicPr>
          <p:cNvPr id="153603" name="Picture 3"/>
          <p:cNvPicPr>
            <a:picLocks noChangeAspect="1" noChangeArrowheads="1"/>
          </p:cNvPicPr>
          <p:nvPr/>
        </p:nvPicPr>
        <p:blipFill>
          <a:blip r:embed="rId3"/>
          <a:srcRect/>
          <a:stretch>
            <a:fillRect/>
          </a:stretch>
        </p:blipFill>
        <p:spPr bwMode="auto">
          <a:xfrm>
            <a:off x="2209800" y="3657600"/>
            <a:ext cx="6096000" cy="3203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a:stretch>
            <a:fillRect/>
          </a:stretch>
        </p:blipFill>
        <p:spPr bwMode="auto">
          <a:xfrm>
            <a:off x="1524000" y="999310"/>
            <a:ext cx="7010399" cy="55882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1"/>
          <p:cNvSpPr>
            <a:spLocks noGrp="1"/>
          </p:cNvSpPr>
          <p:nvPr>
            <p:ph type="dt" sz="quarter" idx="10"/>
          </p:nvPr>
        </p:nvSpPr>
        <p:spPr/>
        <p:txBody>
          <a:bodyPr/>
          <a:lstStyle/>
          <a:p>
            <a:pPr defTabSz="838200">
              <a:defRPr/>
            </a:pPr>
            <a:fld id="{A574E6A4-3396-42F7-A428-12A97E4ACAD2}" type="datetime2">
              <a:rPr lang="en-US"/>
              <a:pPr defTabSz="838200">
                <a:defRPr/>
              </a:pPr>
              <a:t>Thursday, November 17, 2022</a:t>
            </a:fld>
            <a:endParaRPr lang="en-US"/>
          </a:p>
        </p:txBody>
      </p:sp>
      <p:sp>
        <p:nvSpPr>
          <p:cNvPr id="68611" name="Slide Number Placeholder 3"/>
          <p:cNvSpPr>
            <a:spLocks noGrp="1"/>
          </p:cNvSpPr>
          <p:nvPr>
            <p:ph type="sldNum" sz="quarter" idx="12"/>
          </p:nvPr>
        </p:nvSpPr>
        <p:spPr/>
        <p:txBody>
          <a:bodyPr/>
          <a:lstStyle/>
          <a:p>
            <a:pPr defTabSz="838200">
              <a:defRPr/>
            </a:pPr>
            <a:fld id="{ED77BCA1-6620-4B53-9ACF-8AB553DC4E22}" type="slidenum">
              <a:rPr lang="en-US"/>
              <a:pPr defTabSz="838200">
                <a:defRPr/>
              </a:pPr>
              <a:t>44</a:t>
            </a:fld>
            <a:endParaRPr lang="en-US"/>
          </a:p>
        </p:txBody>
      </p:sp>
      <p:sp>
        <p:nvSpPr>
          <p:cNvPr id="4096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40965" name="Rectangle 7"/>
          <p:cNvSpPr>
            <a:spLocks noChangeArrowheads="1"/>
          </p:cNvSpPr>
          <p:nvPr/>
        </p:nvSpPr>
        <p:spPr bwMode="auto">
          <a:xfrm>
            <a:off x="2820988" y="317500"/>
            <a:ext cx="3732212" cy="369888"/>
          </a:xfrm>
          <a:prstGeom prst="rect">
            <a:avLst/>
          </a:prstGeom>
          <a:noFill/>
          <a:ln w="9525" algn="ctr">
            <a:noFill/>
            <a:miter lim="800000"/>
            <a:headEnd/>
            <a:tailEnd/>
          </a:ln>
        </p:spPr>
        <p:txBody>
          <a:bodyPr wrap="none" lIns="91433" tIns="45716" rIns="91433" bIns="45716">
            <a:spAutoFit/>
          </a:bodyPr>
          <a:lstStyle/>
          <a:p>
            <a:pPr defTabSz="838200"/>
            <a:r>
              <a:rPr lang="en-US" b="1">
                <a:latin typeface="Calibri" pitchFamily="34" charset="0"/>
              </a:rPr>
              <a:t>X-ray Energy Dispersive Spectroscopy</a:t>
            </a:r>
          </a:p>
        </p:txBody>
      </p:sp>
      <p:pic>
        <p:nvPicPr>
          <p:cNvPr id="40966" name="Picture 8"/>
          <p:cNvPicPr>
            <a:picLocks noChangeAspect="1" noChangeArrowheads="1"/>
          </p:cNvPicPr>
          <p:nvPr/>
        </p:nvPicPr>
        <p:blipFill>
          <a:blip r:embed="rId2"/>
          <a:srcRect/>
          <a:stretch>
            <a:fillRect/>
          </a:stretch>
        </p:blipFill>
        <p:spPr bwMode="auto">
          <a:xfrm rot="5400000">
            <a:off x="2205037" y="138113"/>
            <a:ext cx="5084763" cy="665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1"/>
          <p:cNvSpPr>
            <a:spLocks noGrp="1"/>
          </p:cNvSpPr>
          <p:nvPr>
            <p:ph type="dt" sz="quarter" idx="10"/>
          </p:nvPr>
        </p:nvSpPr>
        <p:spPr/>
        <p:txBody>
          <a:bodyPr/>
          <a:lstStyle/>
          <a:p>
            <a:pPr defTabSz="838200">
              <a:defRPr/>
            </a:pPr>
            <a:fld id="{E3FCD043-45AE-4606-948D-3650531EB630}" type="datetime2">
              <a:rPr lang="en-US"/>
              <a:pPr defTabSz="838200">
                <a:defRPr/>
              </a:pPr>
              <a:t>Thursday, November 17, 2022</a:t>
            </a:fld>
            <a:endParaRPr lang="en-US"/>
          </a:p>
        </p:txBody>
      </p:sp>
      <p:sp>
        <p:nvSpPr>
          <p:cNvPr id="69635" name="Slide Number Placeholder 3"/>
          <p:cNvSpPr>
            <a:spLocks noGrp="1"/>
          </p:cNvSpPr>
          <p:nvPr>
            <p:ph type="sldNum" sz="quarter" idx="12"/>
          </p:nvPr>
        </p:nvSpPr>
        <p:spPr/>
        <p:txBody>
          <a:bodyPr/>
          <a:lstStyle/>
          <a:p>
            <a:pPr defTabSz="838200">
              <a:defRPr/>
            </a:pPr>
            <a:fld id="{6EC39885-31C1-4921-A315-99E6E39B9407}" type="slidenum">
              <a:rPr lang="en-US"/>
              <a:pPr defTabSz="838200">
                <a:defRPr/>
              </a:pPr>
              <a:t>45</a:t>
            </a:fld>
            <a:endParaRPr lang="en-US"/>
          </a:p>
        </p:txBody>
      </p:sp>
      <p:sp>
        <p:nvSpPr>
          <p:cNvPr id="4198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41989" name="Picture 8"/>
          <p:cNvPicPr>
            <a:picLocks noChangeAspect="1" noChangeArrowheads="1"/>
          </p:cNvPicPr>
          <p:nvPr/>
        </p:nvPicPr>
        <p:blipFill>
          <a:blip r:embed="rId2"/>
          <a:srcRect/>
          <a:stretch>
            <a:fillRect/>
          </a:stretch>
        </p:blipFill>
        <p:spPr bwMode="auto">
          <a:xfrm>
            <a:off x="0" y="317500"/>
            <a:ext cx="3309938" cy="2689225"/>
          </a:xfrm>
          <a:prstGeom prst="rect">
            <a:avLst/>
          </a:prstGeom>
          <a:noFill/>
          <a:ln w="9525" algn="ctr">
            <a:noFill/>
            <a:miter lim="800000"/>
            <a:headEnd/>
            <a:tailEnd/>
          </a:ln>
        </p:spPr>
      </p:pic>
      <p:sp>
        <p:nvSpPr>
          <p:cNvPr id="41990" name="Text Box 10"/>
          <p:cNvSpPr txBox="1">
            <a:spLocks noChangeArrowheads="1"/>
          </p:cNvSpPr>
          <p:nvPr/>
        </p:nvSpPr>
        <p:spPr bwMode="auto">
          <a:xfrm>
            <a:off x="369888" y="3352800"/>
            <a:ext cx="1828800" cy="369888"/>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Bright Field STEM</a:t>
            </a:r>
          </a:p>
        </p:txBody>
      </p:sp>
      <p:sp>
        <p:nvSpPr>
          <p:cNvPr id="41991" name="Text Box 11"/>
          <p:cNvSpPr txBox="1">
            <a:spLocks noChangeArrowheads="1"/>
          </p:cNvSpPr>
          <p:nvPr/>
        </p:nvSpPr>
        <p:spPr bwMode="auto">
          <a:xfrm>
            <a:off x="6743700" y="3429000"/>
            <a:ext cx="1703388" cy="369888"/>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Dark Field STEM</a:t>
            </a:r>
          </a:p>
        </p:txBody>
      </p:sp>
      <p:pic>
        <p:nvPicPr>
          <p:cNvPr id="41992" name="Picture 12"/>
          <p:cNvPicPr>
            <a:picLocks noChangeAspect="1" noChangeArrowheads="1"/>
          </p:cNvPicPr>
          <p:nvPr/>
        </p:nvPicPr>
        <p:blipFill>
          <a:blip r:embed="rId3"/>
          <a:srcRect/>
          <a:stretch>
            <a:fillRect/>
          </a:stretch>
        </p:blipFill>
        <p:spPr bwMode="auto">
          <a:xfrm>
            <a:off x="3241675" y="2009775"/>
            <a:ext cx="2882900" cy="4848225"/>
          </a:xfrm>
          <a:prstGeom prst="rect">
            <a:avLst/>
          </a:prstGeom>
          <a:noFill/>
          <a:ln w="9525">
            <a:noFill/>
            <a:miter lim="800000"/>
            <a:headEnd/>
            <a:tailEnd/>
          </a:ln>
        </p:spPr>
      </p:pic>
      <p:pic>
        <p:nvPicPr>
          <p:cNvPr id="41993" name="Picture 13"/>
          <p:cNvPicPr>
            <a:picLocks noChangeAspect="1" noChangeArrowheads="1"/>
          </p:cNvPicPr>
          <p:nvPr/>
        </p:nvPicPr>
        <p:blipFill>
          <a:blip r:embed="rId4"/>
          <a:srcRect/>
          <a:stretch>
            <a:fillRect/>
          </a:stretch>
        </p:blipFill>
        <p:spPr bwMode="auto">
          <a:xfrm>
            <a:off x="5711825" y="469900"/>
            <a:ext cx="3432175" cy="28194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Date Placeholder 1"/>
          <p:cNvSpPr>
            <a:spLocks noGrp="1"/>
          </p:cNvSpPr>
          <p:nvPr>
            <p:ph type="dt" sz="quarter" idx="10"/>
          </p:nvPr>
        </p:nvSpPr>
        <p:spPr/>
        <p:txBody>
          <a:bodyPr/>
          <a:lstStyle/>
          <a:p>
            <a:pPr defTabSz="838200">
              <a:defRPr/>
            </a:pPr>
            <a:fld id="{9B5BA3D2-6C17-424A-9B04-7FF8A06E69CC}" type="datetime2">
              <a:rPr lang="en-US"/>
              <a:pPr defTabSz="838200">
                <a:defRPr/>
              </a:pPr>
              <a:t>Thursday, November 17, 2022</a:t>
            </a:fld>
            <a:endParaRPr lang="en-US"/>
          </a:p>
        </p:txBody>
      </p:sp>
      <p:sp>
        <p:nvSpPr>
          <p:cNvPr id="70659" name="Slide Number Placeholder 3"/>
          <p:cNvSpPr>
            <a:spLocks noGrp="1"/>
          </p:cNvSpPr>
          <p:nvPr>
            <p:ph type="sldNum" sz="quarter" idx="12"/>
          </p:nvPr>
        </p:nvSpPr>
        <p:spPr/>
        <p:txBody>
          <a:bodyPr/>
          <a:lstStyle/>
          <a:p>
            <a:pPr defTabSz="838200">
              <a:defRPr/>
            </a:pPr>
            <a:fld id="{FEC8C9AB-8E7F-4581-A09F-83E0B2CF9E3A}" type="slidenum">
              <a:rPr lang="en-US"/>
              <a:pPr defTabSz="838200">
                <a:defRPr/>
              </a:pPr>
              <a:t>46</a:t>
            </a:fld>
            <a:endParaRPr lang="en-US"/>
          </a:p>
        </p:txBody>
      </p:sp>
      <p:sp>
        <p:nvSpPr>
          <p:cNvPr id="799753" name="Rectangle 9"/>
          <p:cNvSpPr>
            <a:spLocks noChangeArrowheads="1"/>
          </p:cNvSpPr>
          <p:nvPr/>
        </p:nvSpPr>
        <p:spPr bwMode="auto">
          <a:xfrm>
            <a:off x="703263" y="838200"/>
            <a:ext cx="7173912" cy="1143000"/>
          </a:xfrm>
          <a:prstGeom prst="rect">
            <a:avLst/>
          </a:prstGeom>
          <a:noFill/>
          <a:ln w="9525">
            <a:noFill/>
            <a:miter lim="800000"/>
            <a:headEnd/>
            <a:tailEnd/>
          </a:ln>
          <a:effectLst>
            <a:outerShdw dist="12700" dir="8100000" algn="ctr" rotWithShape="0">
              <a:srgbClr val="FFFFFF">
                <a:alpha val="75000"/>
              </a:srgbClr>
            </a:outerShdw>
          </a:effectLst>
        </p:spPr>
        <p:txBody>
          <a:bodyPr lIns="91433" tIns="45716" rIns="91433" bIns="45716" anchor="ctr"/>
          <a:lstStyle/>
          <a:p>
            <a:pPr algn="ctr" defTabSz="838200" fontAlgn="auto">
              <a:spcBef>
                <a:spcPts val="0"/>
              </a:spcBef>
              <a:spcAft>
                <a:spcPts val="0"/>
              </a:spcAft>
              <a:defRPr/>
            </a:pPr>
            <a:r>
              <a:rPr lang="en-US" sz="4000" dirty="0">
                <a:solidFill>
                  <a:srgbClr val="0000FF"/>
                </a:solidFill>
                <a:latin typeface="+mn-lt"/>
                <a:cs typeface="+mn-cs"/>
              </a:rPr>
              <a:t>Future</a:t>
            </a:r>
          </a:p>
        </p:txBody>
      </p:sp>
      <p:sp>
        <p:nvSpPr>
          <p:cNvPr id="799754" name="Rectangle 10"/>
          <p:cNvSpPr>
            <a:spLocks noChangeArrowheads="1"/>
          </p:cNvSpPr>
          <p:nvPr/>
        </p:nvSpPr>
        <p:spPr bwMode="auto">
          <a:xfrm>
            <a:off x="649288" y="1987550"/>
            <a:ext cx="7961312" cy="4114800"/>
          </a:xfrm>
          <a:prstGeom prst="rect">
            <a:avLst/>
          </a:prstGeom>
          <a:noFill/>
          <a:ln w="9525">
            <a:noFill/>
            <a:miter lim="800000"/>
            <a:headEnd/>
            <a:tailEnd/>
          </a:ln>
          <a:effectLst>
            <a:outerShdw dist="12700" dir="8100000" algn="ctr" rotWithShape="0">
              <a:srgbClr val="FFFFFF">
                <a:alpha val="75000"/>
              </a:srgbClr>
            </a:outerShdw>
          </a:effectLst>
        </p:spPr>
        <p:txBody>
          <a:bodyPr lIns="91433" tIns="45716" rIns="91433" bIns="45716"/>
          <a:lstStyle/>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We still have a long way to go before we’ve exhausted the limits of electron wavelength resolution limit.</a:t>
            </a:r>
          </a:p>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The wave length of a high energy electron is on the order of  .001nm or 1.0pm, our current best resolution with an TEM is only approximately .1nm.</a:t>
            </a:r>
          </a:p>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Limiting factors include, </a:t>
            </a:r>
            <a:r>
              <a:rPr lang="en-US" sz="2500" b="1" dirty="0" err="1">
                <a:solidFill>
                  <a:srgbClr val="00B050"/>
                </a:solidFill>
                <a:latin typeface="+mn-lt"/>
                <a:cs typeface="+mn-cs"/>
              </a:rPr>
              <a:t>aberations</a:t>
            </a:r>
            <a:r>
              <a:rPr lang="en-US" sz="2500" b="1" dirty="0">
                <a:solidFill>
                  <a:srgbClr val="00B050"/>
                </a:solidFill>
                <a:latin typeface="+mn-lt"/>
                <a:cs typeface="+mn-cs"/>
              </a:rPr>
              <a:t>, contrast, etc. </a:t>
            </a:r>
          </a:p>
          <a:p>
            <a:pPr marL="314325" indent="-314325" defTabSz="838200" fontAlgn="auto">
              <a:lnSpc>
                <a:spcPct val="90000"/>
              </a:lnSpc>
              <a:spcBef>
                <a:spcPct val="20000"/>
              </a:spcBef>
              <a:spcAft>
                <a:spcPts val="0"/>
              </a:spcAft>
              <a:buFontTx/>
              <a:buChar char="•"/>
              <a:defRPr/>
            </a:pPr>
            <a:endParaRPr lang="en-US" sz="2500" b="1" dirty="0">
              <a:solidFill>
                <a:srgbClr val="00B050"/>
              </a:solidFill>
              <a:latin typeface="+mn-lt"/>
              <a:cs typeface="+mn-cs"/>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1"/>
          <p:cNvSpPr>
            <a:spLocks noGrp="1"/>
          </p:cNvSpPr>
          <p:nvPr>
            <p:ph type="dt" sz="quarter" idx="10"/>
          </p:nvPr>
        </p:nvSpPr>
        <p:spPr/>
        <p:txBody>
          <a:bodyPr/>
          <a:lstStyle/>
          <a:p>
            <a:pPr defTabSz="838200">
              <a:defRPr/>
            </a:pPr>
            <a:fld id="{1F34FC15-015E-49C9-A080-3E3482308870}" type="datetime2">
              <a:rPr lang="en-US"/>
              <a:pPr defTabSz="838200">
                <a:defRPr/>
              </a:pPr>
              <a:t>Thursday, November 17, 2022</a:t>
            </a:fld>
            <a:endParaRPr lang="en-US"/>
          </a:p>
        </p:txBody>
      </p:sp>
      <p:sp>
        <p:nvSpPr>
          <p:cNvPr id="71683" name="Slide Number Placeholder 3"/>
          <p:cNvSpPr>
            <a:spLocks noGrp="1"/>
          </p:cNvSpPr>
          <p:nvPr>
            <p:ph type="sldNum" sz="quarter" idx="12"/>
          </p:nvPr>
        </p:nvSpPr>
        <p:spPr/>
        <p:txBody>
          <a:bodyPr/>
          <a:lstStyle/>
          <a:p>
            <a:pPr defTabSz="838200">
              <a:defRPr/>
            </a:pPr>
            <a:fld id="{3BBE33C4-C827-4460-B189-84848D973682}" type="slidenum">
              <a:rPr lang="en-US"/>
              <a:pPr defTabSz="838200">
                <a:defRPr/>
              </a:pPr>
              <a:t>47</a:t>
            </a:fld>
            <a:endParaRPr lang="en-US"/>
          </a:p>
        </p:txBody>
      </p:sp>
      <p:sp>
        <p:nvSpPr>
          <p:cNvPr id="4403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44037" name="Rectangle 8"/>
          <p:cNvSpPr>
            <a:spLocks noChangeArrowheads="1"/>
          </p:cNvSpPr>
          <p:nvPr/>
        </p:nvSpPr>
        <p:spPr bwMode="auto">
          <a:xfrm>
            <a:off x="222250" y="-152400"/>
            <a:ext cx="8845550" cy="6678613"/>
          </a:xfrm>
          <a:prstGeom prst="rect">
            <a:avLst/>
          </a:prstGeom>
          <a:noFill/>
          <a:ln w="9525" algn="ctr">
            <a:noFill/>
            <a:miter lim="800000"/>
            <a:headEnd/>
            <a:tailEnd/>
          </a:ln>
        </p:spPr>
        <p:txBody>
          <a:bodyPr lIns="0" tIns="45716" rIns="0" bIns="45716" anchor="ctr">
            <a:spAutoFit/>
          </a:bodyPr>
          <a:lstStyle/>
          <a:p>
            <a:pPr algn="ctr"/>
            <a:r>
              <a:rPr lang="en-US" sz="3600" b="1">
                <a:solidFill>
                  <a:srgbClr val="0000FF"/>
                </a:solidFill>
                <a:latin typeface="Calibri" pitchFamily="34" charset="0"/>
              </a:rPr>
              <a:t>Limitations</a:t>
            </a:r>
          </a:p>
          <a:p>
            <a:r>
              <a:rPr lang="en-US" sz="2800">
                <a:latin typeface="Calibri" pitchFamily="34" charset="0"/>
              </a:rPr>
              <a:t>There are a number of drawbacks to the TEM technique.</a:t>
            </a:r>
          </a:p>
          <a:p>
            <a:r>
              <a:rPr lang="en-US" sz="2800">
                <a:latin typeface="Calibri" pitchFamily="34" charset="0"/>
              </a:rPr>
              <a:t> </a:t>
            </a:r>
          </a:p>
          <a:p>
            <a:pPr algn="just"/>
            <a:r>
              <a:rPr lang="en-US" sz="2800">
                <a:latin typeface="Calibri" pitchFamily="34" charset="0"/>
              </a:rPr>
              <a:t>Many materials require extensive sample preparation to produce a sample thin enough to be electron transparent, which makes TEM analysis a relatively time consuming process with a low throughput of samples. </a:t>
            </a:r>
          </a:p>
          <a:p>
            <a:pPr algn="just"/>
            <a:endParaRPr lang="en-US" sz="2800">
              <a:latin typeface="Calibri" pitchFamily="34" charset="0"/>
            </a:endParaRPr>
          </a:p>
          <a:p>
            <a:r>
              <a:rPr lang="en-US" sz="2800">
                <a:latin typeface="Calibri" pitchFamily="34" charset="0"/>
              </a:rPr>
              <a:t>The structure of the sample may also be changed during the preparation process. Also the field of view is relatively small, raising the possibility that the region analysed may not be characteristic of the whole sample. </a:t>
            </a:r>
          </a:p>
          <a:p>
            <a:endParaRPr lang="en-US" sz="2800">
              <a:latin typeface="Calibri" pitchFamily="34" charset="0"/>
            </a:endParaRPr>
          </a:p>
          <a:p>
            <a:r>
              <a:rPr lang="en-US" sz="2800">
                <a:latin typeface="Calibri" pitchFamily="34" charset="0"/>
              </a:rPr>
              <a:t>The sample may be damaged by the electron beam, particularly in the case of biological materials.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1"/>
          <p:cNvSpPr>
            <a:spLocks noGrp="1"/>
          </p:cNvSpPr>
          <p:nvPr>
            <p:ph type="dt" sz="quarter" idx="10"/>
          </p:nvPr>
        </p:nvSpPr>
        <p:spPr/>
        <p:txBody>
          <a:bodyPr/>
          <a:lstStyle/>
          <a:p>
            <a:pPr defTabSz="838200">
              <a:defRPr/>
            </a:pPr>
            <a:fld id="{08B6F51F-C03C-47F7-9C79-1446FE6A162B}" type="datetime2">
              <a:rPr lang="en-US"/>
              <a:pPr defTabSz="838200">
                <a:defRPr/>
              </a:pPr>
              <a:t>Thursday, November 17, 2022</a:t>
            </a:fld>
            <a:endParaRPr lang="en-US"/>
          </a:p>
        </p:txBody>
      </p:sp>
      <p:sp>
        <p:nvSpPr>
          <p:cNvPr id="72707" name="Slide Number Placeholder 3"/>
          <p:cNvSpPr>
            <a:spLocks noGrp="1"/>
          </p:cNvSpPr>
          <p:nvPr>
            <p:ph type="sldNum" sz="quarter" idx="12"/>
          </p:nvPr>
        </p:nvSpPr>
        <p:spPr/>
        <p:txBody>
          <a:bodyPr/>
          <a:lstStyle/>
          <a:p>
            <a:pPr defTabSz="838200">
              <a:defRPr/>
            </a:pPr>
            <a:fld id="{5219F538-0132-4351-BC8C-85DFE4B7A412}" type="slidenum">
              <a:rPr lang="en-US"/>
              <a:pPr defTabSz="838200">
                <a:defRPr/>
              </a:pPr>
              <a:t>48</a:t>
            </a:fld>
            <a:endParaRPr lang="en-US"/>
          </a:p>
        </p:txBody>
      </p:sp>
      <p:sp>
        <p:nvSpPr>
          <p:cNvPr id="4506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45061" name="Picture 8"/>
          <p:cNvPicPr>
            <a:picLocks noChangeAspect="1" noChangeArrowheads="1"/>
          </p:cNvPicPr>
          <p:nvPr/>
        </p:nvPicPr>
        <p:blipFill>
          <a:blip r:embed="rId2"/>
          <a:srcRect/>
          <a:stretch>
            <a:fillRect/>
          </a:stretch>
        </p:blipFill>
        <p:spPr bwMode="auto">
          <a:xfrm>
            <a:off x="928688" y="3732213"/>
            <a:ext cx="2522537" cy="2041525"/>
          </a:xfrm>
          <a:prstGeom prst="rect">
            <a:avLst/>
          </a:prstGeom>
          <a:noFill/>
          <a:ln w="9525" algn="ctr">
            <a:noFill/>
            <a:miter lim="800000"/>
            <a:headEnd/>
            <a:tailEnd/>
          </a:ln>
        </p:spPr>
      </p:pic>
      <p:pic>
        <p:nvPicPr>
          <p:cNvPr id="45062" name="Picture 9"/>
          <p:cNvPicPr>
            <a:picLocks noChangeAspect="1" noChangeArrowheads="1"/>
          </p:cNvPicPr>
          <p:nvPr/>
        </p:nvPicPr>
        <p:blipFill>
          <a:blip r:embed="rId3"/>
          <a:srcRect/>
          <a:stretch>
            <a:fillRect/>
          </a:stretch>
        </p:blipFill>
        <p:spPr bwMode="auto">
          <a:xfrm>
            <a:off x="4922838" y="3770313"/>
            <a:ext cx="2451100" cy="1982787"/>
          </a:xfrm>
          <a:prstGeom prst="rect">
            <a:avLst/>
          </a:prstGeom>
          <a:noFill/>
          <a:ln w="9525" algn="ctr">
            <a:noFill/>
            <a:miter lim="800000"/>
            <a:headEnd/>
            <a:tailEnd/>
          </a:ln>
        </p:spPr>
      </p:pic>
      <p:sp>
        <p:nvSpPr>
          <p:cNvPr id="45063" name="Rectangle 10"/>
          <p:cNvSpPr>
            <a:spLocks noChangeArrowheads="1"/>
          </p:cNvSpPr>
          <p:nvPr/>
        </p:nvSpPr>
        <p:spPr bwMode="auto">
          <a:xfrm>
            <a:off x="0" y="5857875"/>
            <a:ext cx="4641850" cy="369888"/>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Copper grid covered with carbon film</a:t>
            </a:r>
          </a:p>
        </p:txBody>
      </p:sp>
      <p:sp>
        <p:nvSpPr>
          <p:cNvPr id="45064" name="Text Box 11"/>
          <p:cNvSpPr txBox="1">
            <a:spLocks noChangeArrowheads="1"/>
          </p:cNvSpPr>
          <p:nvPr/>
        </p:nvSpPr>
        <p:spPr bwMode="auto">
          <a:xfrm>
            <a:off x="323850" y="271463"/>
            <a:ext cx="8251825" cy="584200"/>
          </a:xfrm>
          <a:prstGeom prst="rect">
            <a:avLst/>
          </a:prstGeom>
          <a:noFill/>
          <a:ln w="9525" algn="ctr">
            <a:noFill/>
            <a:miter lim="800000"/>
            <a:headEnd/>
            <a:tailEnd/>
          </a:ln>
        </p:spPr>
        <p:txBody>
          <a:bodyPr wrap="none" lIns="91433" tIns="45716" rIns="91433" bIns="45716">
            <a:spAutoFit/>
          </a:bodyPr>
          <a:lstStyle/>
          <a:p>
            <a:pPr defTabSz="838200"/>
            <a:r>
              <a:rPr lang="en-US" sz="3200">
                <a:solidFill>
                  <a:srgbClr val="0000FF"/>
                </a:solidFill>
                <a:latin typeface="Calibri" pitchFamily="34" charset="0"/>
              </a:rPr>
              <a:t>If your sample is Powder, You are lucky enough…</a:t>
            </a:r>
          </a:p>
        </p:txBody>
      </p:sp>
      <p:sp>
        <p:nvSpPr>
          <p:cNvPr id="45065" name="Rectangle 12"/>
          <p:cNvSpPr>
            <a:spLocks noChangeArrowheads="1"/>
          </p:cNvSpPr>
          <p:nvPr/>
        </p:nvSpPr>
        <p:spPr bwMode="auto">
          <a:xfrm>
            <a:off x="4922838" y="5934075"/>
            <a:ext cx="2662237" cy="369888"/>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       Copper grid</a:t>
            </a:r>
          </a:p>
        </p:txBody>
      </p:sp>
      <p:pic>
        <p:nvPicPr>
          <p:cNvPr id="45066" name="Picture 13"/>
          <p:cNvPicPr>
            <a:picLocks noChangeAspect="1" noChangeArrowheads="1"/>
          </p:cNvPicPr>
          <p:nvPr/>
        </p:nvPicPr>
        <p:blipFill>
          <a:blip r:embed="rId4"/>
          <a:srcRect/>
          <a:stretch>
            <a:fillRect/>
          </a:stretch>
        </p:blipFill>
        <p:spPr bwMode="auto">
          <a:xfrm>
            <a:off x="508000" y="849313"/>
            <a:ext cx="2085975" cy="2276475"/>
          </a:xfrm>
          <a:prstGeom prst="rect">
            <a:avLst/>
          </a:prstGeom>
          <a:noFill/>
          <a:ln w="9525" algn="ctr">
            <a:noFill/>
            <a:miter lim="800000"/>
            <a:headEnd/>
            <a:tailEnd/>
          </a:ln>
        </p:spPr>
      </p:pic>
      <p:pic>
        <p:nvPicPr>
          <p:cNvPr id="45067" name="Picture 15"/>
          <p:cNvPicPr>
            <a:picLocks noChangeAspect="1" noChangeArrowheads="1"/>
          </p:cNvPicPr>
          <p:nvPr/>
        </p:nvPicPr>
        <p:blipFill>
          <a:blip r:embed="rId5"/>
          <a:srcRect/>
          <a:stretch>
            <a:fillRect/>
          </a:stretch>
        </p:blipFill>
        <p:spPr bwMode="auto">
          <a:xfrm>
            <a:off x="5062538" y="849313"/>
            <a:ext cx="2032000" cy="1979612"/>
          </a:xfrm>
          <a:prstGeom prst="rect">
            <a:avLst/>
          </a:prstGeom>
          <a:noFill/>
          <a:ln w="9525" algn="ctr">
            <a:noFill/>
            <a:miter lim="800000"/>
            <a:headEnd/>
            <a:tailEnd/>
          </a:ln>
        </p:spPr>
      </p:pic>
      <p:sp>
        <p:nvSpPr>
          <p:cNvPr id="45068" name="Rectangle 16"/>
          <p:cNvSpPr>
            <a:spLocks noChangeArrowheads="1"/>
          </p:cNvSpPr>
          <p:nvPr/>
        </p:nvSpPr>
        <p:spPr bwMode="auto">
          <a:xfrm>
            <a:off x="0" y="3049588"/>
            <a:ext cx="5430838" cy="369887"/>
          </a:xfrm>
          <a:prstGeom prst="rect">
            <a:avLst/>
          </a:prstGeom>
          <a:noFill/>
          <a:ln w="9525" algn="ctr">
            <a:noFill/>
            <a:miter lim="800000"/>
            <a:headEnd/>
            <a:tailEnd/>
          </a:ln>
        </p:spPr>
        <p:txBody>
          <a:bodyPr wrap="none" lIns="91433" tIns="45716" rIns="91433" bIns="45716" anchor="ctr">
            <a:spAutoFit/>
          </a:bodyPr>
          <a:lstStyle/>
          <a:p>
            <a:r>
              <a:rPr lang="en-US">
                <a:latin typeface="Calibri" pitchFamily="34" charset="0"/>
              </a:rPr>
              <a:t>Copper grids, 400 mesh, 3.05mm O.D. hole size: ~42um </a:t>
            </a:r>
          </a:p>
        </p:txBody>
      </p:sp>
      <p:sp>
        <p:nvSpPr>
          <p:cNvPr id="45069" name="Rectangle 17"/>
          <p:cNvSpPr>
            <a:spLocks noChangeArrowheads="1"/>
          </p:cNvSpPr>
          <p:nvPr/>
        </p:nvSpPr>
        <p:spPr bwMode="auto">
          <a:xfrm>
            <a:off x="2362200" y="2670175"/>
            <a:ext cx="6911975" cy="369888"/>
          </a:xfrm>
          <a:prstGeom prst="rect">
            <a:avLst/>
          </a:prstGeom>
          <a:noFill/>
          <a:ln w="9525" algn="ctr">
            <a:noFill/>
            <a:miter lim="800000"/>
            <a:headEnd/>
            <a:tailEnd/>
          </a:ln>
        </p:spPr>
        <p:txBody>
          <a:bodyPr wrap="none" lIns="91433" tIns="45716" rIns="91433" bIns="45716" anchor="ctr">
            <a:spAutoFit/>
          </a:bodyPr>
          <a:lstStyle/>
          <a:p>
            <a:r>
              <a:rPr lang="en-US">
                <a:latin typeface="Calibri" pitchFamily="34" charset="0"/>
              </a:rPr>
              <a:t>Copper grids, 1.5mm center single hole, 3.05mm O. D. Hole size: ~1mm </a:t>
            </a:r>
          </a:p>
        </p:txBody>
      </p:sp>
      <p:sp>
        <p:nvSpPr>
          <p:cNvPr id="45070" name="Text Box 18"/>
          <p:cNvSpPr txBox="1">
            <a:spLocks noChangeArrowheads="1"/>
          </p:cNvSpPr>
          <p:nvPr/>
        </p:nvSpPr>
        <p:spPr bwMode="auto">
          <a:xfrm>
            <a:off x="3871913" y="6237288"/>
            <a:ext cx="1427162" cy="369887"/>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Cu, Al, Mo, Ti</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1"/>
          <p:cNvSpPr>
            <a:spLocks noGrp="1"/>
          </p:cNvSpPr>
          <p:nvPr>
            <p:ph type="dt" sz="quarter" idx="10"/>
          </p:nvPr>
        </p:nvSpPr>
        <p:spPr/>
        <p:txBody>
          <a:bodyPr/>
          <a:lstStyle/>
          <a:p>
            <a:pPr defTabSz="838200">
              <a:defRPr/>
            </a:pPr>
            <a:fld id="{89200EE0-B8D4-4A52-AEE5-6857A747F8C3}" type="datetime2">
              <a:rPr lang="en-US"/>
              <a:pPr defTabSz="838200">
                <a:defRPr/>
              </a:pPr>
              <a:t>Thursday, November 17, 2022</a:t>
            </a:fld>
            <a:endParaRPr lang="en-US"/>
          </a:p>
        </p:txBody>
      </p:sp>
      <p:sp>
        <p:nvSpPr>
          <p:cNvPr id="73731" name="Slide Number Placeholder 3"/>
          <p:cNvSpPr>
            <a:spLocks noGrp="1"/>
          </p:cNvSpPr>
          <p:nvPr>
            <p:ph type="sldNum" sz="quarter" idx="12"/>
          </p:nvPr>
        </p:nvSpPr>
        <p:spPr/>
        <p:txBody>
          <a:bodyPr/>
          <a:lstStyle/>
          <a:p>
            <a:pPr defTabSz="838200">
              <a:defRPr/>
            </a:pPr>
            <a:fld id="{5565BA03-FD36-41DC-8A4D-F100F04DE7D9}" type="slidenum">
              <a:rPr lang="en-US"/>
              <a:pPr defTabSz="838200">
                <a:defRPr/>
              </a:pPr>
              <a:t>49</a:t>
            </a:fld>
            <a:endParaRPr lang="en-US"/>
          </a:p>
        </p:txBody>
      </p:sp>
      <p:sp>
        <p:nvSpPr>
          <p:cNvPr id="46084"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46085" name="Picture 17" descr="DSCN0672"/>
          <p:cNvPicPr>
            <a:picLocks noChangeAspect="1" noChangeArrowheads="1"/>
          </p:cNvPicPr>
          <p:nvPr/>
        </p:nvPicPr>
        <p:blipFill>
          <a:blip r:embed="rId2"/>
          <a:srcRect t="24510" b="33089"/>
          <a:stretch>
            <a:fillRect/>
          </a:stretch>
        </p:blipFill>
        <p:spPr bwMode="auto">
          <a:xfrm>
            <a:off x="-19050" y="1527175"/>
            <a:ext cx="9183688" cy="3163888"/>
          </a:xfrm>
          <a:prstGeom prst="rect">
            <a:avLst/>
          </a:prstGeom>
          <a:noFill/>
          <a:ln w="9525">
            <a:noFill/>
            <a:miter lim="800000"/>
            <a:headEnd/>
            <a:tailEnd/>
          </a:ln>
        </p:spPr>
      </p:pic>
      <p:sp>
        <p:nvSpPr>
          <p:cNvPr id="46086" name="Text Box 18"/>
          <p:cNvSpPr txBox="1">
            <a:spLocks noChangeArrowheads="1"/>
          </p:cNvSpPr>
          <p:nvPr/>
        </p:nvSpPr>
        <p:spPr bwMode="auto">
          <a:xfrm>
            <a:off x="3171825" y="4719638"/>
            <a:ext cx="3257550" cy="584200"/>
          </a:xfrm>
          <a:prstGeom prst="rect">
            <a:avLst/>
          </a:prstGeom>
          <a:noFill/>
          <a:ln w="9525" algn="ctr">
            <a:noFill/>
            <a:miter lim="800000"/>
            <a:headEnd/>
            <a:tailEnd/>
          </a:ln>
        </p:spPr>
        <p:txBody>
          <a:bodyPr wrap="none">
            <a:spAutoFit/>
          </a:bodyPr>
          <a:lstStyle/>
          <a:p>
            <a:pPr defTabSz="838200"/>
            <a:r>
              <a:rPr lang="en-US" sz="3200">
                <a:latin typeface="Calibri" pitchFamily="34" charset="0"/>
              </a:rPr>
              <a:t>Tilt Sample Holder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1"/>
          <p:cNvSpPr>
            <a:spLocks noGrp="1"/>
          </p:cNvSpPr>
          <p:nvPr>
            <p:ph type="dt" sz="quarter" idx="10"/>
          </p:nvPr>
        </p:nvSpPr>
        <p:spPr/>
        <p:txBody>
          <a:bodyPr/>
          <a:lstStyle/>
          <a:p>
            <a:pPr defTabSz="838200">
              <a:defRPr/>
            </a:pPr>
            <a:fld id="{A37C65B6-AC38-49B8-BB8F-4F6E9CAC8780}" type="datetime2">
              <a:rPr lang="en-US"/>
              <a:pPr defTabSz="838200">
                <a:defRPr/>
              </a:pPr>
              <a:t>Thursday, November 17, 2022</a:t>
            </a:fld>
            <a:endParaRPr lang="en-US" dirty="0"/>
          </a:p>
        </p:txBody>
      </p:sp>
      <p:sp>
        <p:nvSpPr>
          <p:cNvPr id="41987" name="Slide Number Placeholder 3"/>
          <p:cNvSpPr>
            <a:spLocks noGrp="1"/>
          </p:cNvSpPr>
          <p:nvPr>
            <p:ph type="sldNum" sz="quarter" idx="12"/>
          </p:nvPr>
        </p:nvSpPr>
        <p:spPr/>
        <p:txBody>
          <a:bodyPr/>
          <a:lstStyle/>
          <a:p>
            <a:pPr defTabSz="838200">
              <a:defRPr/>
            </a:pPr>
            <a:fld id="{7B5D8B49-C2F6-4D39-85CA-0BDAD741BABC}" type="slidenum">
              <a:rPr lang="en-US"/>
              <a:pPr defTabSz="838200">
                <a:defRPr/>
              </a:pPr>
              <a:t>5</a:t>
            </a:fld>
            <a:endParaRPr lang="en-US"/>
          </a:p>
        </p:txBody>
      </p:sp>
      <p:sp>
        <p:nvSpPr>
          <p:cNvPr id="12292" name="Rectangle 12"/>
          <p:cNvSpPr>
            <a:spLocks noChangeArrowheads="1"/>
          </p:cNvSpPr>
          <p:nvPr/>
        </p:nvSpPr>
        <p:spPr bwMode="auto">
          <a:xfrm>
            <a:off x="0" y="620713"/>
            <a:ext cx="8616950" cy="1200150"/>
          </a:xfrm>
          <a:prstGeom prst="rect">
            <a:avLst/>
          </a:prstGeom>
          <a:noFill/>
          <a:ln w="9525" algn="ctr">
            <a:noFill/>
            <a:miter lim="800000"/>
            <a:headEnd/>
            <a:tailEnd/>
          </a:ln>
        </p:spPr>
        <p:txBody>
          <a:bodyPr lIns="91433" tIns="45716" rIns="91433" bIns="45716">
            <a:spAutoFit/>
          </a:bodyPr>
          <a:lstStyle/>
          <a:p>
            <a:pPr defTabSz="838200"/>
            <a:r>
              <a:rPr lang="en-US">
                <a:solidFill>
                  <a:srgbClr val="FF0000"/>
                </a:solidFill>
                <a:latin typeface="Calibri" pitchFamily="34" charset="0"/>
              </a:rPr>
              <a:t>The fundamental nature of light poses limits on the detail that can be resolved. Abbe (1893) showed that the smallest resolvable distance is about 1/2 the wavelength of light used. Thus, 1/2 the wavelength of the radiation used is the ultimate resolving power of any instrument.</a:t>
            </a:r>
          </a:p>
        </p:txBody>
      </p:sp>
      <p:sp>
        <p:nvSpPr>
          <p:cNvPr id="12293" name="Text Box 13"/>
          <p:cNvSpPr txBox="1">
            <a:spLocks noChangeArrowheads="1"/>
          </p:cNvSpPr>
          <p:nvPr/>
        </p:nvSpPr>
        <p:spPr bwMode="auto">
          <a:xfrm>
            <a:off x="0" y="317500"/>
            <a:ext cx="4483100" cy="457200"/>
          </a:xfrm>
          <a:prstGeom prst="rect">
            <a:avLst/>
          </a:prstGeom>
          <a:noFill/>
          <a:ln w="9525">
            <a:noFill/>
            <a:miter lim="800000"/>
            <a:headEnd/>
            <a:tailEnd/>
          </a:ln>
        </p:spPr>
        <p:txBody>
          <a:bodyPr lIns="91433" tIns="45716" rIns="91433" bIns="45716">
            <a:spAutoFit/>
          </a:bodyPr>
          <a:lstStyle/>
          <a:p>
            <a:pPr eaLnBrk="0" hangingPunct="0"/>
            <a:r>
              <a:rPr lang="en-US" sz="2400" b="1">
                <a:solidFill>
                  <a:srgbClr val="0000FF"/>
                </a:solidFill>
                <a:latin typeface="Calibri" pitchFamily="34" charset="0"/>
              </a:rPr>
              <a:t>Ernst Abbe: 1840 - 1905</a:t>
            </a:r>
          </a:p>
        </p:txBody>
      </p:sp>
      <p:sp>
        <p:nvSpPr>
          <p:cNvPr id="12294" name="Rectangle 14"/>
          <p:cNvSpPr>
            <a:spLocks noChangeArrowheads="1"/>
          </p:cNvSpPr>
          <p:nvPr/>
        </p:nvSpPr>
        <p:spPr bwMode="auto">
          <a:xfrm>
            <a:off x="0" y="2670175"/>
            <a:ext cx="6324600" cy="1938984"/>
          </a:xfrm>
          <a:prstGeom prst="rect">
            <a:avLst/>
          </a:prstGeom>
          <a:noFill/>
          <a:ln w="9525" algn="ctr">
            <a:noFill/>
            <a:miter lim="800000"/>
            <a:headEnd/>
            <a:tailEnd/>
          </a:ln>
        </p:spPr>
        <p:txBody>
          <a:bodyPr wrap="square" lIns="91433" tIns="45716" rIns="91433" bIns="45716">
            <a:spAutoFit/>
          </a:bodyPr>
          <a:lstStyle/>
          <a:p>
            <a:pPr defTabSz="838200"/>
            <a:r>
              <a:rPr lang="en-US" sz="2000" dirty="0">
                <a:latin typeface="Calibri" pitchFamily="34" charset="0"/>
              </a:rPr>
              <a:t>The Rayleigh criterion defines the resolution (R) of light microscope as:</a:t>
            </a:r>
          </a:p>
          <a:p>
            <a:pPr defTabSz="838200"/>
            <a:r>
              <a:rPr lang="en-US" sz="2000" dirty="0">
                <a:latin typeface="Calibri" pitchFamily="34" charset="0"/>
              </a:rPr>
              <a:t>                           R=d/2=0.61λ/</a:t>
            </a:r>
            <a:r>
              <a:rPr lang="en-US" sz="2000" dirty="0" err="1">
                <a:latin typeface="Calibri" pitchFamily="34" charset="0"/>
              </a:rPr>
              <a:t>nsin</a:t>
            </a:r>
            <a:r>
              <a:rPr lang="el-GR" sz="2000" dirty="0">
                <a:latin typeface="Calibri" pitchFamily="34" charset="0"/>
              </a:rPr>
              <a:t>θ</a:t>
            </a:r>
            <a:endParaRPr lang="en-US" sz="2000" dirty="0">
              <a:latin typeface="Calibri" pitchFamily="34" charset="0"/>
            </a:endParaRPr>
          </a:p>
          <a:p>
            <a:pPr defTabSz="838200"/>
            <a:r>
              <a:rPr lang="en-US" sz="2000" dirty="0">
                <a:latin typeface="Calibri" pitchFamily="34" charset="0"/>
              </a:rPr>
              <a:t>where λ is the wavelength of the radiation, </a:t>
            </a:r>
          </a:p>
          <a:p>
            <a:pPr defTabSz="838200"/>
            <a:r>
              <a:rPr lang="en-US" sz="2000" dirty="0">
                <a:latin typeface="Calibri" pitchFamily="34" charset="0"/>
              </a:rPr>
              <a:t>          </a:t>
            </a:r>
            <a:r>
              <a:rPr lang="en-US" sz="2000" i="1" dirty="0">
                <a:latin typeface="Calibri" pitchFamily="34" charset="0"/>
              </a:rPr>
              <a:t>n </a:t>
            </a:r>
            <a:r>
              <a:rPr lang="en-US" sz="2000" dirty="0">
                <a:latin typeface="Calibri" pitchFamily="34" charset="0"/>
              </a:rPr>
              <a:t>is the refractive index of the view medium and,</a:t>
            </a:r>
          </a:p>
          <a:p>
            <a:pPr defTabSz="838200"/>
            <a:r>
              <a:rPr lang="en-US" sz="2000" dirty="0">
                <a:latin typeface="Calibri" pitchFamily="34" charset="0"/>
              </a:rPr>
              <a:t>   </a:t>
            </a:r>
            <a:r>
              <a:rPr lang="el-GR" sz="2000" dirty="0" smtClean="0">
                <a:latin typeface="Calibri" pitchFamily="34" charset="0"/>
              </a:rPr>
              <a:t>θ</a:t>
            </a:r>
            <a:r>
              <a:rPr lang="en-US" sz="2000" i="1" dirty="0" smtClean="0">
                <a:latin typeface="Calibri" pitchFamily="34" charset="0"/>
              </a:rPr>
              <a:t> </a:t>
            </a:r>
            <a:r>
              <a:rPr lang="en-US" sz="2000" dirty="0">
                <a:latin typeface="Calibri" pitchFamily="34" charset="0"/>
              </a:rPr>
              <a:t>is the semi-angle of collection of the </a:t>
            </a:r>
            <a:r>
              <a:rPr lang="en-US" sz="2000" dirty="0" smtClean="0">
                <a:latin typeface="Calibri" pitchFamily="34" charset="0"/>
              </a:rPr>
              <a:t>magnifying lens</a:t>
            </a:r>
            <a:r>
              <a:rPr lang="en-US" sz="2000" dirty="0">
                <a:latin typeface="Calibri" pitchFamily="34" charset="0"/>
              </a:rPr>
              <a:t>.</a:t>
            </a:r>
          </a:p>
        </p:txBody>
      </p:sp>
      <p:sp>
        <p:nvSpPr>
          <p:cNvPr id="12295" name="Text Box 16"/>
          <p:cNvSpPr txBox="1">
            <a:spLocks noChangeArrowheads="1"/>
          </p:cNvSpPr>
          <p:nvPr/>
        </p:nvSpPr>
        <p:spPr bwMode="auto">
          <a:xfrm>
            <a:off x="0" y="2062163"/>
            <a:ext cx="6796088" cy="457200"/>
          </a:xfrm>
          <a:prstGeom prst="rect">
            <a:avLst/>
          </a:prstGeom>
          <a:noFill/>
          <a:ln w="9525">
            <a:noFill/>
            <a:miter lim="800000"/>
            <a:headEnd/>
            <a:tailEnd/>
          </a:ln>
        </p:spPr>
        <p:txBody>
          <a:bodyPr lIns="91433" tIns="45716" rIns="91433" bIns="45716">
            <a:spAutoFit/>
          </a:bodyPr>
          <a:lstStyle/>
          <a:p>
            <a:pPr eaLnBrk="0" hangingPunct="0"/>
            <a:r>
              <a:rPr lang="en-US" sz="2400" b="1">
                <a:solidFill>
                  <a:srgbClr val="0000FF"/>
                </a:solidFill>
                <a:latin typeface="Calibri" pitchFamily="34" charset="0"/>
              </a:rPr>
              <a:t>John William Strutt (Lord Rayleigh): 1842 - 1919</a:t>
            </a:r>
          </a:p>
        </p:txBody>
      </p:sp>
      <p:sp>
        <p:nvSpPr>
          <p:cNvPr id="756753" name="Rectangle 17"/>
          <p:cNvSpPr>
            <a:spLocks noChangeArrowheads="1"/>
          </p:cNvSpPr>
          <p:nvPr/>
        </p:nvSpPr>
        <p:spPr bwMode="auto">
          <a:xfrm rot="19264059">
            <a:off x="-34925" y="3164052"/>
            <a:ext cx="9036050" cy="523212"/>
          </a:xfrm>
          <a:prstGeom prst="rect">
            <a:avLst/>
          </a:prstGeom>
          <a:noFill/>
          <a:ln w="9525" algn="ctr">
            <a:noFill/>
            <a:miter lim="800000"/>
            <a:headEnd/>
            <a:tailEnd/>
          </a:ln>
        </p:spPr>
        <p:txBody>
          <a:bodyPr lIns="91433" tIns="45716" rIns="91433" bIns="45716">
            <a:spAutoFit/>
          </a:bodyPr>
          <a:lstStyle/>
          <a:p>
            <a:pPr defTabSz="838200"/>
            <a:r>
              <a:rPr lang="en-US" sz="2800" dirty="0">
                <a:latin typeface="Calibri" pitchFamily="34" charset="0"/>
              </a:rPr>
              <a:t>X-ray: Cu </a:t>
            </a:r>
            <a:r>
              <a:rPr lang="en-US" sz="2800" dirty="0" err="1">
                <a:latin typeface="Calibri" pitchFamily="34" charset="0"/>
              </a:rPr>
              <a:t>kα</a:t>
            </a:r>
            <a:r>
              <a:rPr lang="en-US" sz="2800" dirty="0">
                <a:latin typeface="Calibri" pitchFamily="34" charset="0"/>
              </a:rPr>
              <a:t>: λ=0.154 nm, Electron: 200 kV, 0.00251 nm</a:t>
            </a:r>
          </a:p>
        </p:txBody>
      </p:sp>
      <p:sp>
        <p:nvSpPr>
          <p:cNvPr id="12297" name="Rectangle 18"/>
          <p:cNvSpPr>
            <a:spLocks noChangeArrowheads="1"/>
          </p:cNvSpPr>
          <p:nvPr/>
        </p:nvSpPr>
        <p:spPr bwMode="auto">
          <a:xfrm>
            <a:off x="0" y="4795838"/>
            <a:ext cx="9107488" cy="1200150"/>
          </a:xfrm>
          <a:prstGeom prst="rect">
            <a:avLst/>
          </a:prstGeom>
          <a:noFill/>
          <a:ln w="9525" algn="ctr">
            <a:noFill/>
            <a:miter lim="800000"/>
            <a:headEnd/>
            <a:tailEnd/>
          </a:ln>
        </p:spPr>
        <p:txBody>
          <a:bodyPr lIns="91433" tIns="45716" rIns="91433" bIns="45716">
            <a:spAutoFit/>
          </a:bodyPr>
          <a:lstStyle/>
          <a:p>
            <a:pPr defTabSz="838200"/>
            <a:r>
              <a:rPr lang="en-US" dirty="0">
                <a:solidFill>
                  <a:srgbClr val="996633"/>
                </a:solidFill>
                <a:latin typeface="Calibri" pitchFamily="34" charset="0"/>
              </a:rPr>
              <a:t>Due to the limitations of the values α, λ , and </a:t>
            </a:r>
            <a:r>
              <a:rPr lang="en-US" i="1" dirty="0">
                <a:solidFill>
                  <a:srgbClr val="996633"/>
                </a:solidFill>
                <a:latin typeface="Calibri" pitchFamily="34" charset="0"/>
              </a:rPr>
              <a:t>n</a:t>
            </a:r>
            <a:r>
              <a:rPr lang="en-US" dirty="0">
                <a:solidFill>
                  <a:srgbClr val="996633"/>
                </a:solidFill>
                <a:latin typeface="Calibri" pitchFamily="34" charset="0"/>
              </a:rPr>
              <a:t>, the resolution limit of a light microscope using visible light is about 200 nm. The shortest wavelength of visible light is blue (</a:t>
            </a:r>
            <a:r>
              <a:rPr lang="en-US" i="1" dirty="0">
                <a:solidFill>
                  <a:srgbClr val="996633"/>
                </a:solidFill>
                <a:latin typeface="Calibri" pitchFamily="34" charset="0"/>
              </a:rPr>
              <a:t>λ </a:t>
            </a:r>
            <a:r>
              <a:rPr lang="en-US" dirty="0">
                <a:solidFill>
                  <a:srgbClr val="996633"/>
                </a:solidFill>
                <a:latin typeface="Calibri" pitchFamily="34" charset="0"/>
              </a:rPr>
              <a:t>= 450nm), </a:t>
            </a:r>
            <a:r>
              <a:rPr lang="el-GR" dirty="0">
                <a:solidFill>
                  <a:srgbClr val="996633"/>
                </a:solidFill>
                <a:latin typeface="Calibri" pitchFamily="34" charset="0"/>
              </a:rPr>
              <a:t>θ</a:t>
            </a:r>
            <a:r>
              <a:rPr lang="en-US" i="1" dirty="0">
                <a:solidFill>
                  <a:srgbClr val="996633"/>
                </a:solidFill>
                <a:latin typeface="Calibri" pitchFamily="34" charset="0"/>
              </a:rPr>
              <a:t> </a:t>
            </a:r>
            <a:r>
              <a:rPr lang="en-US" dirty="0">
                <a:solidFill>
                  <a:srgbClr val="996633"/>
                </a:solidFill>
                <a:latin typeface="Calibri" pitchFamily="34" charset="0"/>
              </a:rPr>
              <a:t>for the best lens is about 70° (sin </a:t>
            </a:r>
            <a:r>
              <a:rPr lang="el-GR" dirty="0">
                <a:solidFill>
                  <a:srgbClr val="996633"/>
                </a:solidFill>
                <a:latin typeface="Calibri" pitchFamily="34" charset="0"/>
              </a:rPr>
              <a:t>θ</a:t>
            </a:r>
            <a:r>
              <a:rPr lang="en-US" i="1" dirty="0">
                <a:solidFill>
                  <a:srgbClr val="996633"/>
                </a:solidFill>
                <a:latin typeface="Calibri" pitchFamily="34" charset="0"/>
              </a:rPr>
              <a:t> </a:t>
            </a:r>
            <a:r>
              <a:rPr lang="en-US" dirty="0">
                <a:solidFill>
                  <a:srgbClr val="996633"/>
                </a:solidFill>
                <a:latin typeface="Calibri" pitchFamily="34" charset="0"/>
              </a:rPr>
              <a:t>= 0.94), and the typical high resolution lenses are oil immersion lenses (</a:t>
            </a:r>
            <a:r>
              <a:rPr lang="en-US" i="1" dirty="0">
                <a:solidFill>
                  <a:srgbClr val="996633"/>
                </a:solidFill>
                <a:latin typeface="Calibri" pitchFamily="34" charset="0"/>
              </a:rPr>
              <a:t>n </a:t>
            </a:r>
            <a:r>
              <a:rPr lang="en-US" dirty="0">
                <a:solidFill>
                  <a:srgbClr val="996633"/>
                </a:solidFill>
                <a:latin typeface="Calibri" pitchFamily="34" charset="0"/>
              </a:rPr>
              <a:t>= 1.56): R=187 nm</a:t>
            </a:r>
          </a:p>
        </p:txBody>
      </p:sp>
      <p:pic>
        <p:nvPicPr>
          <p:cNvPr id="12298" name="Picture 21"/>
          <p:cNvPicPr>
            <a:picLocks noChangeAspect="1" noChangeArrowheads="1"/>
          </p:cNvPicPr>
          <p:nvPr/>
        </p:nvPicPr>
        <p:blipFill>
          <a:blip r:embed="rId2"/>
          <a:srcRect/>
          <a:stretch>
            <a:fillRect/>
          </a:stretch>
        </p:blipFill>
        <p:spPr bwMode="auto">
          <a:xfrm rot="5400000">
            <a:off x="6248400" y="2225676"/>
            <a:ext cx="2428875" cy="2559050"/>
          </a:xfrm>
          <a:prstGeom prst="rect">
            <a:avLst/>
          </a:prstGeom>
          <a:noFill/>
          <a:ln w="9525" algn="ctr">
            <a:noFill/>
            <a:miter lim="800000"/>
            <a:headEnd/>
            <a:tailEnd/>
          </a:ln>
        </p:spPr>
      </p:pic>
      <p:sp>
        <p:nvSpPr>
          <p:cNvPr id="11" name="TextBox 10"/>
          <p:cNvSpPr txBox="1"/>
          <p:nvPr/>
        </p:nvSpPr>
        <p:spPr>
          <a:xfrm>
            <a:off x="1524000" y="6019800"/>
            <a:ext cx="3826689" cy="369332"/>
          </a:xfrm>
          <a:prstGeom prst="rect">
            <a:avLst/>
          </a:prstGeom>
          <a:noFill/>
        </p:spPr>
        <p:txBody>
          <a:bodyPr wrap="none" rtlCol="0">
            <a:spAutoFit/>
          </a:bodyPr>
          <a:lstStyle/>
          <a:p>
            <a:r>
              <a:rPr lang="en-US" dirty="0" smtClean="0"/>
              <a:t>(Numerical </a:t>
            </a:r>
            <a:r>
              <a:rPr lang="en-US" dirty="0" err="1" smtClean="0"/>
              <a:t>aperature</a:t>
            </a:r>
            <a:r>
              <a:rPr lang="en-US" dirty="0" smtClean="0"/>
              <a:t>=N.A. = </a:t>
            </a:r>
            <a:r>
              <a:rPr lang="en-US" dirty="0" err="1" smtClean="0"/>
              <a:t>nsin</a:t>
            </a:r>
            <a:r>
              <a:rPr lang="el-GR" dirty="0" smtClean="0"/>
              <a:t>θ</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56753">
                                            <p:txEl>
                                              <p:pRg st="0" end="0"/>
                                            </p:txEl>
                                          </p:spTgt>
                                        </p:tgtEl>
                                        <p:attrNameLst>
                                          <p:attrName>style.visibility</p:attrName>
                                        </p:attrNameLst>
                                      </p:cBhvr>
                                      <p:to>
                                        <p:strVal val="visible"/>
                                      </p:to>
                                    </p:set>
                                    <p:animEffect transition="in" filter="diamond(in)">
                                      <p:cBhvr>
                                        <p:cTn id="7" dur="2000"/>
                                        <p:tgtEl>
                                          <p:spTgt spid="756753">
                                            <p:txEl>
                                              <p:pRg st="0" end="0"/>
                                            </p:txEl>
                                          </p:spTgt>
                                        </p:tgtEl>
                                      </p:cBhvr>
                                    </p:animEffect>
                                  </p:childTnLst>
                                </p:cTn>
                              </p:par>
                              <p:par>
                                <p:cTn id="8" presetID="8" presetClass="emph" presetSubtype="0" fill="hold" grpId="0" nodeType="withEffect">
                                  <p:stCondLst>
                                    <p:cond delay="0"/>
                                  </p:stCondLst>
                                  <p:childTnLst>
                                    <p:animRot by="21600000">
                                      <p:cBhvr>
                                        <p:cTn id="9" dur="2000" fill="hold"/>
                                        <p:tgtEl>
                                          <p:spTgt spid="75675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53"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1"/>
          <p:cNvSpPr>
            <a:spLocks noGrp="1"/>
          </p:cNvSpPr>
          <p:nvPr>
            <p:ph type="dt" sz="quarter" idx="10"/>
          </p:nvPr>
        </p:nvSpPr>
        <p:spPr/>
        <p:txBody>
          <a:bodyPr/>
          <a:lstStyle/>
          <a:p>
            <a:pPr defTabSz="838200">
              <a:defRPr/>
            </a:pPr>
            <a:fld id="{3DE5D401-19D1-4535-94F9-0730DC234A51}" type="datetime2">
              <a:rPr lang="en-US"/>
              <a:pPr defTabSz="838200">
                <a:defRPr/>
              </a:pPr>
              <a:t>Thursday, November 17, 2022</a:t>
            </a:fld>
            <a:endParaRPr lang="en-US"/>
          </a:p>
        </p:txBody>
      </p:sp>
      <p:sp>
        <p:nvSpPr>
          <p:cNvPr id="74755" name="Slide Number Placeholder 3"/>
          <p:cNvSpPr>
            <a:spLocks noGrp="1"/>
          </p:cNvSpPr>
          <p:nvPr>
            <p:ph type="sldNum" sz="quarter" idx="12"/>
          </p:nvPr>
        </p:nvSpPr>
        <p:spPr/>
        <p:txBody>
          <a:bodyPr/>
          <a:lstStyle/>
          <a:p>
            <a:pPr defTabSz="838200">
              <a:defRPr/>
            </a:pPr>
            <a:fld id="{27F13F9D-6E9F-4D74-9016-4760389C2417}" type="slidenum">
              <a:rPr lang="en-US"/>
              <a:pPr defTabSz="838200">
                <a:defRPr/>
              </a:pPr>
              <a:t>50</a:t>
            </a:fld>
            <a:endParaRPr lang="en-US"/>
          </a:p>
        </p:txBody>
      </p:sp>
      <p:sp>
        <p:nvSpPr>
          <p:cNvPr id="4710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47109" name="Rectangle 8"/>
          <p:cNvSpPr>
            <a:spLocks noChangeArrowheads="1"/>
          </p:cNvSpPr>
          <p:nvPr/>
        </p:nvSpPr>
        <p:spPr bwMode="auto">
          <a:xfrm>
            <a:off x="0" y="849313"/>
            <a:ext cx="9144000" cy="4678362"/>
          </a:xfrm>
          <a:prstGeom prst="rect">
            <a:avLst/>
          </a:prstGeom>
          <a:noFill/>
          <a:ln w="9525" algn="ctr">
            <a:noFill/>
            <a:miter lim="800000"/>
            <a:headEnd/>
            <a:tailEnd/>
          </a:ln>
        </p:spPr>
        <p:txBody>
          <a:bodyPr lIns="91433" tIns="45716" rIns="91433" bIns="45716">
            <a:spAutoFit/>
          </a:bodyPr>
          <a:lstStyle/>
          <a:p>
            <a:pPr defTabSz="838200"/>
            <a:r>
              <a:rPr lang="en-US" sz="3200">
                <a:latin typeface="Calibri" pitchFamily="34" charset="0"/>
              </a:rPr>
              <a:t>Sample preparation</a:t>
            </a:r>
          </a:p>
          <a:p>
            <a:pPr defTabSz="838200"/>
            <a:endParaRPr lang="en-US" sz="3200">
              <a:latin typeface="Calibri" pitchFamily="34" charset="0"/>
            </a:endParaRPr>
          </a:p>
          <a:p>
            <a:pPr defTabSz="838200"/>
            <a:r>
              <a:rPr lang="en-US" sz="2400">
                <a:latin typeface="Calibri" pitchFamily="34" charset="0"/>
              </a:rPr>
              <a:t>Material must be thin (&lt; 100 nm)</a:t>
            </a:r>
          </a:p>
          <a:p>
            <a:pPr defTabSz="838200"/>
            <a:endParaRPr lang="en-US" sz="2400">
              <a:latin typeface="Calibri" pitchFamily="34" charset="0"/>
            </a:endParaRPr>
          </a:p>
          <a:p>
            <a:pPr defTabSz="838200"/>
            <a:r>
              <a:rPr lang="en-US" sz="2400">
                <a:latin typeface="Calibri" pitchFamily="34" charset="0"/>
              </a:rPr>
              <a:t>High resolution requires thickness ~20 nm</a:t>
            </a:r>
          </a:p>
          <a:p>
            <a:pPr defTabSz="838200"/>
            <a:endParaRPr lang="en-US" sz="2400">
              <a:latin typeface="Calibri" pitchFamily="34" charset="0"/>
            </a:endParaRPr>
          </a:p>
          <a:p>
            <a:pPr defTabSz="838200"/>
            <a:r>
              <a:rPr lang="en-US" sz="2400">
                <a:latin typeface="Calibri" pitchFamily="34" charset="0"/>
              </a:rPr>
              <a:t>Preparation methods:</a:t>
            </a:r>
          </a:p>
          <a:p>
            <a:pPr defTabSz="838200"/>
            <a:r>
              <a:rPr lang="en-US" sz="2400">
                <a:latin typeface="Calibri" pitchFamily="34" charset="0"/>
              </a:rPr>
              <a:t>– Metals can be electro polished (Precision Ion polishing)</a:t>
            </a:r>
          </a:p>
          <a:p>
            <a:pPr defTabSz="838200"/>
            <a:r>
              <a:rPr lang="en-US" sz="2400">
                <a:latin typeface="Calibri" pitchFamily="34" charset="0"/>
              </a:rPr>
              <a:t>– Semiconductors, thin films and ceramics can be mechanically thinned by dimple grinder followed by ion thinning to achieve electron transparency</a:t>
            </a:r>
          </a:p>
          <a:p>
            <a:pPr defTabSz="838200"/>
            <a:endParaRPr lang="en-US">
              <a:latin typeface="Calibri" pitchFamily="34" charset="0"/>
            </a:endParaRPr>
          </a:p>
        </p:txBody>
      </p:sp>
      <p:sp>
        <p:nvSpPr>
          <p:cNvPr id="47110" name="Text Box 9"/>
          <p:cNvSpPr txBox="1">
            <a:spLocks noChangeArrowheads="1"/>
          </p:cNvSpPr>
          <p:nvPr/>
        </p:nvSpPr>
        <p:spPr bwMode="auto">
          <a:xfrm>
            <a:off x="0" y="241300"/>
            <a:ext cx="9477375" cy="519113"/>
          </a:xfrm>
          <a:prstGeom prst="rect">
            <a:avLst/>
          </a:prstGeom>
          <a:noFill/>
          <a:ln w="9525" algn="ctr">
            <a:noFill/>
            <a:miter lim="800000"/>
            <a:headEnd/>
            <a:tailEnd/>
          </a:ln>
        </p:spPr>
        <p:txBody>
          <a:bodyPr lIns="91433" tIns="45716" rIns="91433" bIns="45716">
            <a:spAutoFit/>
          </a:bodyPr>
          <a:lstStyle/>
          <a:p>
            <a:pPr defTabSz="838200"/>
            <a:r>
              <a:rPr lang="en-US" sz="2800">
                <a:solidFill>
                  <a:srgbClr val="0000FF"/>
                </a:solidFill>
                <a:latin typeface="Calibri" pitchFamily="34" charset="0"/>
              </a:rPr>
              <a:t>If your sample is Solid Thin Film, Ceramic, Metal, Alloy etc.</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1"/>
          <p:cNvSpPr>
            <a:spLocks noGrp="1"/>
          </p:cNvSpPr>
          <p:nvPr>
            <p:ph type="dt" sz="quarter" idx="10"/>
          </p:nvPr>
        </p:nvSpPr>
        <p:spPr/>
        <p:txBody>
          <a:bodyPr/>
          <a:lstStyle/>
          <a:p>
            <a:pPr defTabSz="838200">
              <a:defRPr/>
            </a:pPr>
            <a:fld id="{689AF6F7-5707-4461-A6C9-08949A29C42A}" type="datetime2">
              <a:rPr lang="en-US"/>
              <a:pPr defTabSz="838200">
                <a:defRPr/>
              </a:pPr>
              <a:t>Thursday, November 17, 2022</a:t>
            </a:fld>
            <a:endParaRPr lang="en-US"/>
          </a:p>
        </p:txBody>
      </p:sp>
      <p:sp>
        <p:nvSpPr>
          <p:cNvPr id="75779" name="Slide Number Placeholder 3"/>
          <p:cNvSpPr>
            <a:spLocks noGrp="1"/>
          </p:cNvSpPr>
          <p:nvPr>
            <p:ph type="sldNum" sz="quarter" idx="12"/>
          </p:nvPr>
        </p:nvSpPr>
        <p:spPr/>
        <p:txBody>
          <a:bodyPr/>
          <a:lstStyle/>
          <a:p>
            <a:pPr defTabSz="838200">
              <a:defRPr/>
            </a:pPr>
            <a:fld id="{87673AF4-80F4-48F5-9223-1B77FF77B7B0}" type="slidenum">
              <a:rPr lang="en-US"/>
              <a:pPr defTabSz="838200">
                <a:defRPr/>
              </a:pPr>
              <a:t>51</a:t>
            </a:fld>
            <a:endParaRPr lang="en-US"/>
          </a:p>
        </p:txBody>
      </p:sp>
      <p:sp>
        <p:nvSpPr>
          <p:cNvPr id="48132"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48133" name="Picture 8" descr="DSCN0681"/>
          <p:cNvPicPr>
            <a:picLocks noChangeAspect="1" noChangeArrowheads="1"/>
          </p:cNvPicPr>
          <p:nvPr/>
        </p:nvPicPr>
        <p:blipFill>
          <a:blip r:embed="rId2"/>
          <a:srcRect/>
          <a:stretch>
            <a:fillRect/>
          </a:stretch>
        </p:blipFill>
        <p:spPr bwMode="auto">
          <a:xfrm>
            <a:off x="369888" y="3352800"/>
            <a:ext cx="3502025" cy="2846388"/>
          </a:xfrm>
          <a:prstGeom prst="rect">
            <a:avLst/>
          </a:prstGeom>
          <a:noFill/>
          <a:ln w="9525">
            <a:noFill/>
            <a:miter lim="800000"/>
            <a:headEnd/>
            <a:tailEnd/>
          </a:ln>
        </p:spPr>
      </p:pic>
      <p:pic>
        <p:nvPicPr>
          <p:cNvPr id="48134" name="Picture 9" descr="DSCN0682"/>
          <p:cNvPicPr>
            <a:picLocks noChangeAspect="1" noChangeArrowheads="1"/>
          </p:cNvPicPr>
          <p:nvPr/>
        </p:nvPicPr>
        <p:blipFill>
          <a:blip r:embed="rId3"/>
          <a:srcRect/>
          <a:stretch>
            <a:fillRect/>
          </a:stretch>
        </p:blipFill>
        <p:spPr bwMode="auto">
          <a:xfrm>
            <a:off x="5272088" y="393700"/>
            <a:ext cx="3363912" cy="2733675"/>
          </a:xfrm>
          <a:prstGeom prst="rect">
            <a:avLst/>
          </a:prstGeom>
          <a:noFill/>
          <a:ln w="9525">
            <a:noFill/>
            <a:miter lim="800000"/>
            <a:headEnd/>
            <a:tailEnd/>
          </a:ln>
        </p:spPr>
      </p:pic>
      <p:pic>
        <p:nvPicPr>
          <p:cNvPr id="48135" name="Picture 11" descr="DSCN0684"/>
          <p:cNvPicPr>
            <a:picLocks noChangeAspect="1" noChangeArrowheads="1"/>
          </p:cNvPicPr>
          <p:nvPr/>
        </p:nvPicPr>
        <p:blipFill>
          <a:blip r:embed="rId4"/>
          <a:srcRect b="22058"/>
          <a:stretch>
            <a:fillRect/>
          </a:stretch>
        </p:blipFill>
        <p:spPr bwMode="auto">
          <a:xfrm>
            <a:off x="0" y="469900"/>
            <a:ext cx="3662363" cy="2319338"/>
          </a:xfrm>
          <a:prstGeom prst="rect">
            <a:avLst/>
          </a:prstGeom>
          <a:noFill/>
          <a:ln w="9525">
            <a:noFill/>
            <a:miter lim="800000"/>
            <a:headEnd/>
            <a:tailEnd/>
          </a:ln>
        </p:spPr>
      </p:pic>
      <p:pic>
        <p:nvPicPr>
          <p:cNvPr id="48136" name="Picture 13" descr="DSCN0679"/>
          <p:cNvPicPr>
            <a:picLocks noChangeAspect="1" noChangeArrowheads="1"/>
          </p:cNvPicPr>
          <p:nvPr/>
        </p:nvPicPr>
        <p:blipFill>
          <a:blip r:embed="rId5"/>
          <a:srcRect/>
          <a:stretch>
            <a:fillRect/>
          </a:stretch>
        </p:blipFill>
        <p:spPr bwMode="auto">
          <a:xfrm>
            <a:off x="5132388" y="3581400"/>
            <a:ext cx="3430587" cy="2789238"/>
          </a:xfrm>
          <a:prstGeom prst="rect">
            <a:avLst/>
          </a:prstGeom>
          <a:noFill/>
          <a:ln w="9525">
            <a:noFill/>
            <a:miter lim="800000"/>
            <a:headEnd/>
            <a:tailEnd/>
          </a:ln>
        </p:spPr>
      </p:pic>
      <p:sp>
        <p:nvSpPr>
          <p:cNvPr id="48137" name="Text Box 16"/>
          <p:cNvSpPr txBox="1">
            <a:spLocks noChangeArrowheads="1"/>
          </p:cNvSpPr>
          <p:nvPr/>
        </p:nvSpPr>
        <p:spPr bwMode="auto">
          <a:xfrm>
            <a:off x="404813" y="2897188"/>
            <a:ext cx="1081087" cy="369887"/>
          </a:xfrm>
          <a:prstGeom prst="rect">
            <a:avLst/>
          </a:prstGeom>
          <a:noFill/>
          <a:ln w="9525" algn="ctr">
            <a:noFill/>
            <a:miter lim="800000"/>
            <a:headEnd/>
            <a:tailEnd/>
          </a:ln>
        </p:spPr>
        <p:txBody>
          <a:bodyPr wrap="none">
            <a:spAutoFit/>
          </a:bodyPr>
          <a:lstStyle/>
          <a:p>
            <a:pPr defTabSz="838200"/>
            <a:r>
              <a:rPr lang="en-US">
                <a:latin typeface="Calibri" pitchFamily="34" charset="0"/>
              </a:rPr>
              <a:t>Disc Puch</a:t>
            </a:r>
          </a:p>
        </p:txBody>
      </p:sp>
      <p:sp>
        <p:nvSpPr>
          <p:cNvPr id="48138" name="Text Box 17"/>
          <p:cNvSpPr txBox="1">
            <a:spLocks noChangeArrowheads="1"/>
          </p:cNvSpPr>
          <p:nvPr/>
        </p:nvSpPr>
        <p:spPr bwMode="auto">
          <a:xfrm>
            <a:off x="5541963" y="3125788"/>
            <a:ext cx="1774825" cy="369887"/>
          </a:xfrm>
          <a:prstGeom prst="rect">
            <a:avLst/>
          </a:prstGeom>
          <a:noFill/>
          <a:ln w="9525" algn="ctr">
            <a:noFill/>
            <a:miter lim="800000"/>
            <a:headEnd/>
            <a:tailEnd/>
          </a:ln>
        </p:spPr>
        <p:txBody>
          <a:bodyPr wrap="none">
            <a:spAutoFit/>
          </a:bodyPr>
          <a:lstStyle/>
          <a:p>
            <a:pPr defTabSz="838200"/>
            <a:r>
              <a:rPr lang="en-US">
                <a:latin typeface="Calibri" pitchFamily="34" charset="0"/>
              </a:rPr>
              <a:t>Ultrasonic Cutter</a:t>
            </a:r>
          </a:p>
        </p:txBody>
      </p:sp>
      <p:sp>
        <p:nvSpPr>
          <p:cNvPr id="48139" name="Text Box 18"/>
          <p:cNvSpPr txBox="1">
            <a:spLocks noChangeArrowheads="1"/>
          </p:cNvSpPr>
          <p:nvPr/>
        </p:nvSpPr>
        <p:spPr bwMode="auto">
          <a:xfrm>
            <a:off x="2617788" y="6161088"/>
            <a:ext cx="1625600" cy="369887"/>
          </a:xfrm>
          <a:prstGeom prst="rect">
            <a:avLst/>
          </a:prstGeom>
          <a:noFill/>
          <a:ln w="9525" algn="ctr">
            <a:noFill/>
            <a:miter lim="800000"/>
            <a:headEnd/>
            <a:tailEnd/>
          </a:ln>
        </p:spPr>
        <p:txBody>
          <a:bodyPr wrap="none">
            <a:spAutoFit/>
          </a:bodyPr>
          <a:lstStyle/>
          <a:p>
            <a:pPr defTabSz="838200"/>
            <a:r>
              <a:rPr lang="en-US">
                <a:latin typeface="Calibri" pitchFamily="34" charset="0"/>
              </a:rPr>
              <a:t>Dimple Grinder</a:t>
            </a:r>
          </a:p>
        </p:txBody>
      </p:sp>
      <p:sp>
        <p:nvSpPr>
          <p:cNvPr id="48140" name="Text Box 19"/>
          <p:cNvSpPr txBox="1">
            <a:spLocks noChangeArrowheads="1"/>
          </p:cNvSpPr>
          <p:nvPr/>
        </p:nvSpPr>
        <p:spPr bwMode="auto">
          <a:xfrm>
            <a:off x="5149850" y="6430963"/>
            <a:ext cx="2871788" cy="369887"/>
          </a:xfrm>
          <a:prstGeom prst="rect">
            <a:avLst/>
          </a:prstGeom>
          <a:noFill/>
          <a:ln w="9525" algn="ctr">
            <a:noFill/>
            <a:miter lim="800000"/>
            <a:headEnd/>
            <a:tailEnd/>
          </a:ln>
        </p:spPr>
        <p:txBody>
          <a:bodyPr wrap="none">
            <a:spAutoFit/>
          </a:bodyPr>
          <a:lstStyle/>
          <a:p>
            <a:pPr defTabSz="838200"/>
            <a:r>
              <a:rPr lang="en-US">
                <a:latin typeface="Calibri" pitchFamily="34" charset="0"/>
              </a:rPr>
              <a:t>Precision Ion Polishing (PIPS)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1"/>
          <p:cNvSpPr>
            <a:spLocks noGrp="1"/>
          </p:cNvSpPr>
          <p:nvPr>
            <p:ph type="dt" sz="quarter" idx="10"/>
          </p:nvPr>
        </p:nvSpPr>
        <p:spPr/>
        <p:txBody>
          <a:bodyPr/>
          <a:lstStyle/>
          <a:p>
            <a:pPr defTabSz="838200">
              <a:defRPr/>
            </a:pPr>
            <a:fld id="{8FA50024-A378-4F8A-8CC1-AAA2BAB62E5B}" type="datetime2">
              <a:rPr lang="en-US"/>
              <a:pPr defTabSz="838200">
                <a:defRPr/>
              </a:pPr>
              <a:t>Thursday, November 17, 2022</a:t>
            </a:fld>
            <a:endParaRPr lang="en-US"/>
          </a:p>
        </p:txBody>
      </p:sp>
      <p:sp>
        <p:nvSpPr>
          <p:cNvPr id="76803" name="Slide Number Placeholder 3"/>
          <p:cNvSpPr>
            <a:spLocks noGrp="1"/>
          </p:cNvSpPr>
          <p:nvPr>
            <p:ph type="sldNum" sz="quarter" idx="12"/>
          </p:nvPr>
        </p:nvSpPr>
        <p:spPr/>
        <p:txBody>
          <a:bodyPr/>
          <a:lstStyle/>
          <a:p>
            <a:pPr defTabSz="838200">
              <a:defRPr/>
            </a:pPr>
            <a:fld id="{3A0220AE-7D3B-4FB1-9153-0582DBE4D7EE}" type="slidenum">
              <a:rPr lang="en-US"/>
              <a:pPr defTabSz="838200">
                <a:defRPr/>
              </a:pPr>
              <a:t>52</a:t>
            </a:fld>
            <a:endParaRPr lang="en-US"/>
          </a:p>
        </p:txBody>
      </p:sp>
      <p:sp>
        <p:nvSpPr>
          <p:cNvPr id="49156"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49157" name="Rectangle 7"/>
          <p:cNvSpPr>
            <a:spLocks noChangeArrowheads="1"/>
          </p:cNvSpPr>
          <p:nvPr/>
        </p:nvSpPr>
        <p:spPr bwMode="auto">
          <a:xfrm>
            <a:off x="0" y="469900"/>
            <a:ext cx="9144000" cy="923925"/>
          </a:xfrm>
          <a:prstGeom prst="rect">
            <a:avLst/>
          </a:prstGeom>
          <a:noFill/>
          <a:ln w="9525" algn="ctr">
            <a:noFill/>
            <a:miter lim="800000"/>
            <a:headEnd/>
            <a:tailEnd/>
          </a:ln>
        </p:spPr>
        <p:txBody>
          <a:bodyPr lIns="91433" tIns="45716" rIns="91433" bIns="45716">
            <a:spAutoFit/>
          </a:bodyPr>
          <a:lstStyle/>
          <a:p>
            <a:pPr defTabSz="838200"/>
            <a:r>
              <a:rPr lang="en-US" b="1">
                <a:latin typeface="Calibri" pitchFamily="34" charset="0"/>
              </a:rPr>
              <a:t>Ultra-microtomy </a:t>
            </a:r>
            <a:r>
              <a:rPr lang="en-US">
                <a:latin typeface="Calibri" pitchFamily="34" charset="0"/>
              </a:rPr>
              <a:t>(for polymers and biological samples)</a:t>
            </a:r>
          </a:p>
          <a:p>
            <a:pPr defTabSz="838200"/>
            <a:r>
              <a:rPr lang="en-US">
                <a:latin typeface="Calibri" pitchFamily="34" charset="0"/>
              </a:rPr>
              <a:t>A firmly mounted specimen is moved past a fixed knife of glass and diamond.</a:t>
            </a:r>
          </a:p>
          <a:p>
            <a:pPr defTabSz="838200"/>
            <a:endParaRPr lang="en-US">
              <a:latin typeface="Calibri" pitchFamily="34" charset="0"/>
            </a:endParaRPr>
          </a:p>
        </p:txBody>
      </p:sp>
      <p:sp>
        <p:nvSpPr>
          <p:cNvPr id="49158" name="Rectangle 8"/>
          <p:cNvSpPr>
            <a:spLocks noChangeArrowheads="1"/>
          </p:cNvSpPr>
          <p:nvPr/>
        </p:nvSpPr>
        <p:spPr bwMode="auto">
          <a:xfrm>
            <a:off x="0" y="990600"/>
            <a:ext cx="9144000" cy="2432050"/>
          </a:xfrm>
          <a:prstGeom prst="rect">
            <a:avLst/>
          </a:prstGeom>
          <a:noFill/>
          <a:ln w="9525" algn="ctr">
            <a:noFill/>
            <a:miter lim="800000"/>
            <a:headEnd/>
            <a:tailEnd/>
          </a:ln>
        </p:spPr>
        <p:txBody>
          <a:bodyPr lIns="91433" tIns="45716" rIns="91433" bIns="45716" anchor="ctr">
            <a:spAutoFit/>
          </a:bodyPr>
          <a:lstStyle/>
          <a:p>
            <a:r>
              <a:rPr lang="en-US" sz="3200">
                <a:solidFill>
                  <a:srgbClr val="0000FF"/>
                </a:solidFill>
                <a:latin typeface="Calibri" pitchFamily="34" charset="0"/>
              </a:rPr>
              <a:t>Staining:</a:t>
            </a:r>
            <a:r>
              <a:rPr lang="en-US" sz="2400">
                <a:solidFill>
                  <a:srgbClr val="FF0000"/>
                </a:solidFill>
                <a:latin typeface="Calibri" pitchFamily="34" charset="0"/>
              </a:rPr>
              <a:t> </a:t>
            </a:r>
            <a:r>
              <a:rPr lang="en-US" sz="2000">
                <a:solidFill>
                  <a:srgbClr val="FF0000"/>
                </a:solidFill>
                <a:latin typeface="Calibri" pitchFamily="34" charset="0"/>
              </a:rPr>
              <a:t>Biological specimens are usually composed of elements that have relatively low atomic weights and in this way do not differ significantly from the embedding resins in which they are contained. To add contrast to the specimen elements of high atomic weight are used to selectively stain the biological material and impart contrast when compared to the embedding resin. Atoms of high atomic weight are better able to stop or deflect the beam of electrons whereas elements of low weight allow them to pass relatively unimpeded. </a:t>
            </a:r>
          </a:p>
        </p:txBody>
      </p:sp>
      <p:sp>
        <p:nvSpPr>
          <p:cNvPr id="49159" name="Rectangle 9"/>
          <p:cNvSpPr>
            <a:spLocks noChangeArrowheads="1"/>
          </p:cNvSpPr>
          <p:nvPr/>
        </p:nvSpPr>
        <p:spPr bwMode="auto">
          <a:xfrm>
            <a:off x="0" y="3352800"/>
            <a:ext cx="9144000" cy="2865438"/>
          </a:xfrm>
          <a:prstGeom prst="rect">
            <a:avLst/>
          </a:prstGeom>
          <a:noFill/>
          <a:ln w="9525" algn="ctr">
            <a:noFill/>
            <a:miter lim="800000"/>
            <a:headEnd/>
            <a:tailEnd/>
          </a:ln>
        </p:spPr>
        <p:txBody>
          <a:bodyPr lIns="91433" tIns="45716" rIns="91433" bIns="45716" anchor="ctr">
            <a:spAutoFit/>
          </a:bodyPr>
          <a:lstStyle/>
          <a:p>
            <a:r>
              <a:rPr lang="en-US" sz="2000">
                <a:latin typeface="Calibri" pitchFamily="34" charset="0"/>
              </a:rPr>
              <a:t>There are a number of different types of buffers that are used as fixative vehicles. They each have certain properties which make them ideal for different purposes. Although they are typically used alone or in conjunction with electrolyte additives, some can be mixed for specific applications.</a:t>
            </a:r>
          </a:p>
          <a:p>
            <a:endParaRPr lang="en-US" sz="2000">
              <a:latin typeface="Calibri" pitchFamily="34" charset="0"/>
            </a:endParaRPr>
          </a:p>
          <a:p>
            <a:r>
              <a:rPr lang="en-US" sz="2000">
                <a:solidFill>
                  <a:srgbClr val="0000FF"/>
                </a:solidFill>
                <a:latin typeface="Calibri" pitchFamily="34" charset="0"/>
              </a:rPr>
              <a:t>Cacodylate Buffer, Collidine Buffer , Phosphate Buffers,  Tris Buffer, Veronal Acetate Buffer etc.</a:t>
            </a:r>
          </a:p>
          <a:p>
            <a:endParaRPr lang="en-US" sz="2000">
              <a:solidFill>
                <a:srgbClr val="0000FF"/>
              </a:solidFill>
              <a:latin typeface="Calibri" pitchFamily="34" charset="0"/>
            </a:endParaRPr>
          </a:p>
          <a:p>
            <a:r>
              <a:rPr lang="en-US">
                <a:latin typeface="Calibri" pitchFamily="34" charset="0"/>
              </a:rPr>
              <a:t>Fixatives: Aldehydes, Glutaraldehyde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1"/>
          <p:cNvSpPr>
            <a:spLocks noGrp="1"/>
          </p:cNvSpPr>
          <p:nvPr>
            <p:ph type="dt" sz="quarter" idx="10"/>
          </p:nvPr>
        </p:nvSpPr>
        <p:spPr/>
        <p:txBody>
          <a:bodyPr/>
          <a:lstStyle/>
          <a:p>
            <a:pPr defTabSz="838200">
              <a:defRPr/>
            </a:pPr>
            <a:fld id="{B56747F9-4B42-4AE3-A3D5-D610EF8A2FAD}" type="datetime2">
              <a:rPr lang="en-US"/>
              <a:pPr defTabSz="838200">
                <a:defRPr/>
              </a:pPr>
              <a:t>Thursday, November 17, 2022</a:t>
            </a:fld>
            <a:endParaRPr lang="en-US"/>
          </a:p>
        </p:txBody>
      </p:sp>
      <p:sp>
        <p:nvSpPr>
          <p:cNvPr id="77827" name="Slide Number Placeholder 3"/>
          <p:cNvSpPr>
            <a:spLocks noGrp="1"/>
          </p:cNvSpPr>
          <p:nvPr>
            <p:ph type="sldNum" sz="quarter" idx="12"/>
          </p:nvPr>
        </p:nvSpPr>
        <p:spPr/>
        <p:txBody>
          <a:bodyPr/>
          <a:lstStyle/>
          <a:p>
            <a:pPr defTabSz="838200">
              <a:defRPr/>
            </a:pPr>
            <a:fld id="{198BCD7F-C91F-4611-85B0-E725103AF976}" type="slidenum">
              <a:rPr lang="en-US"/>
              <a:pPr defTabSz="838200">
                <a:defRPr/>
              </a:pPr>
              <a:t>53</a:t>
            </a:fld>
            <a:endParaRPr lang="en-US"/>
          </a:p>
        </p:txBody>
      </p:sp>
      <p:sp>
        <p:nvSpPr>
          <p:cNvPr id="50180"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pic>
        <p:nvPicPr>
          <p:cNvPr id="50181" name="Picture 10" descr="DSCN0675"/>
          <p:cNvPicPr>
            <a:picLocks noChangeAspect="1" noChangeArrowheads="1"/>
          </p:cNvPicPr>
          <p:nvPr/>
        </p:nvPicPr>
        <p:blipFill>
          <a:blip r:embed="rId2"/>
          <a:srcRect/>
          <a:stretch>
            <a:fillRect/>
          </a:stretch>
        </p:blipFill>
        <p:spPr bwMode="auto">
          <a:xfrm>
            <a:off x="228600" y="620713"/>
            <a:ext cx="3292475" cy="2676525"/>
          </a:xfrm>
          <a:prstGeom prst="rect">
            <a:avLst/>
          </a:prstGeom>
          <a:noFill/>
          <a:ln w="9525">
            <a:noFill/>
            <a:miter lim="800000"/>
            <a:headEnd/>
            <a:tailEnd/>
          </a:ln>
        </p:spPr>
      </p:pic>
      <p:pic>
        <p:nvPicPr>
          <p:cNvPr id="50182" name="Picture 11" descr="DSCN0676"/>
          <p:cNvPicPr>
            <a:picLocks noChangeAspect="1" noChangeArrowheads="1"/>
          </p:cNvPicPr>
          <p:nvPr/>
        </p:nvPicPr>
        <p:blipFill>
          <a:blip r:embed="rId3"/>
          <a:srcRect/>
          <a:stretch>
            <a:fillRect/>
          </a:stretch>
        </p:blipFill>
        <p:spPr bwMode="auto">
          <a:xfrm>
            <a:off x="5762625" y="620713"/>
            <a:ext cx="3082925" cy="2505075"/>
          </a:xfrm>
          <a:prstGeom prst="rect">
            <a:avLst/>
          </a:prstGeom>
          <a:noFill/>
          <a:ln w="9525">
            <a:noFill/>
            <a:miter lim="800000"/>
            <a:headEnd/>
            <a:tailEnd/>
          </a:ln>
        </p:spPr>
      </p:pic>
      <p:pic>
        <p:nvPicPr>
          <p:cNvPr id="50183" name="Picture 12" descr="DSCN0678"/>
          <p:cNvPicPr>
            <a:picLocks noChangeAspect="1" noChangeArrowheads="1"/>
          </p:cNvPicPr>
          <p:nvPr/>
        </p:nvPicPr>
        <p:blipFill>
          <a:blip r:embed="rId4"/>
          <a:srcRect/>
          <a:stretch>
            <a:fillRect/>
          </a:stretch>
        </p:blipFill>
        <p:spPr bwMode="auto">
          <a:xfrm>
            <a:off x="3241675" y="3429000"/>
            <a:ext cx="3571875" cy="2903538"/>
          </a:xfrm>
          <a:prstGeom prst="rect">
            <a:avLst/>
          </a:prstGeom>
          <a:noFill/>
          <a:ln w="9525">
            <a:noFill/>
            <a:miter lim="800000"/>
            <a:headEnd/>
            <a:tailEnd/>
          </a:ln>
        </p:spPr>
      </p:pic>
      <p:sp>
        <p:nvSpPr>
          <p:cNvPr id="50184" name="Text Box 13"/>
          <p:cNvSpPr txBox="1">
            <a:spLocks noChangeArrowheads="1"/>
          </p:cNvSpPr>
          <p:nvPr/>
        </p:nvSpPr>
        <p:spPr bwMode="auto">
          <a:xfrm>
            <a:off x="142875" y="3352800"/>
            <a:ext cx="2667000" cy="369888"/>
          </a:xfrm>
          <a:prstGeom prst="rect">
            <a:avLst/>
          </a:prstGeom>
          <a:noFill/>
          <a:ln w="9525" algn="ctr">
            <a:noFill/>
            <a:miter lim="800000"/>
            <a:headEnd/>
            <a:tailEnd/>
          </a:ln>
        </p:spPr>
        <p:txBody>
          <a:bodyPr wrap="none">
            <a:spAutoFit/>
          </a:bodyPr>
          <a:lstStyle/>
          <a:p>
            <a:pPr defTabSz="838200"/>
            <a:r>
              <a:rPr lang="en-US">
                <a:latin typeface="Calibri" pitchFamily="34" charset="0"/>
              </a:rPr>
              <a:t>Ultramicrotome With Cryo</a:t>
            </a:r>
          </a:p>
        </p:txBody>
      </p:sp>
      <p:sp>
        <p:nvSpPr>
          <p:cNvPr id="50185" name="Text Box 14"/>
          <p:cNvSpPr txBox="1">
            <a:spLocks noChangeArrowheads="1"/>
          </p:cNvSpPr>
          <p:nvPr/>
        </p:nvSpPr>
        <p:spPr bwMode="auto">
          <a:xfrm>
            <a:off x="6953250" y="3125788"/>
            <a:ext cx="1677988" cy="369887"/>
          </a:xfrm>
          <a:prstGeom prst="rect">
            <a:avLst/>
          </a:prstGeom>
          <a:noFill/>
          <a:ln w="9525" algn="ctr">
            <a:noFill/>
            <a:miter lim="800000"/>
            <a:headEnd/>
            <a:tailEnd/>
          </a:ln>
        </p:spPr>
        <p:txBody>
          <a:bodyPr wrap="none">
            <a:spAutoFit/>
          </a:bodyPr>
          <a:lstStyle/>
          <a:p>
            <a:pPr defTabSz="838200"/>
            <a:r>
              <a:rPr lang="en-US">
                <a:latin typeface="Calibri" pitchFamily="34" charset="0"/>
              </a:rPr>
              <a:t>Ultramicrotome</a:t>
            </a:r>
          </a:p>
        </p:txBody>
      </p:sp>
      <p:sp>
        <p:nvSpPr>
          <p:cNvPr id="50186" name="Text Box 15"/>
          <p:cNvSpPr txBox="1">
            <a:spLocks noChangeArrowheads="1"/>
          </p:cNvSpPr>
          <p:nvPr/>
        </p:nvSpPr>
        <p:spPr bwMode="auto">
          <a:xfrm>
            <a:off x="4035425" y="6430963"/>
            <a:ext cx="1309688" cy="369887"/>
          </a:xfrm>
          <a:prstGeom prst="rect">
            <a:avLst/>
          </a:prstGeom>
          <a:noFill/>
          <a:ln w="9525" algn="ctr">
            <a:noFill/>
            <a:miter lim="800000"/>
            <a:headEnd/>
            <a:tailEnd/>
          </a:ln>
        </p:spPr>
        <p:txBody>
          <a:bodyPr wrap="none">
            <a:spAutoFit/>
          </a:bodyPr>
          <a:lstStyle/>
          <a:p>
            <a:pPr defTabSz="838200"/>
            <a:r>
              <a:rPr lang="en-US">
                <a:latin typeface="Calibri" pitchFamily="34" charset="0"/>
              </a:rPr>
              <a:t>Knife Maker</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pPr/>
              <a:t>Thursday, November 17, 2022</a:t>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pPr/>
              <a:t>54</a:t>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headEnd/>
            <a:tailEnd/>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headEnd/>
            <a:tailEnd/>
          </a:ln>
        </p:spPr>
        <p:txBody>
          <a:bodyPr wrap="none">
            <a:spAutoFit/>
          </a:bodyPr>
          <a:lstStyle/>
          <a:p>
            <a:r>
              <a:rPr lang="en-US" sz="4000" dirty="0"/>
              <a:t>Review of previous classes</a:t>
            </a:r>
          </a:p>
        </p:txBody>
      </p:sp>
      <p:sp>
        <p:nvSpPr>
          <p:cNvPr id="110598" name="Rectangle 4"/>
          <p:cNvSpPr>
            <a:spLocks noChangeArrowheads="1"/>
          </p:cNvSpPr>
          <p:nvPr/>
        </p:nvSpPr>
        <p:spPr bwMode="auto">
          <a:xfrm>
            <a:off x="-23446" y="685800"/>
            <a:ext cx="4290646" cy="1600438"/>
          </a:xfrm>
          <a:prstGeom prst="rect">
            <a:avLst/>
          </a:prstGeom>
          <a:noFill/>
          <a:ln w="9525">
            <a:noFill/>
            <a:miter lim="800000"/>
            <a:headEnd/>
            <a:tailEnd/>
          </a:ln>
        </p:spPr>
        <p:txBody>
          <a:bodyPr>
            <a:spAutoFit/>
          </a:bodyPr>
          <a:lstStyle/>
          <a:p>
            <a:pPr algn="l"/>
            <a:r>
              <a:rPr lang="en-US" sz="1400" dirty="0"/>
              <a:t>1. Nanotechnology in upward motion: next future of science and technology is nanotechnology</a:t>
            </a:r>
          </a:p>
          <a:p>
            <a:pPr algn="l"/>
            <a:r>
              <a:rPr lang="en-US" sz="1400" dirty="0"/>
              <a:t>2. Constructive - Destructive interference by thin films</a:t>
            </a:r>
          </a:p>
          <a:p>
            <a:pPr algn="l"/>
            <a:r>
              <a:rPr lang="en-US" sz="1400" dirty="0"/>
              <a:t>3. Non-Reflective Surfaces</a:t>
            </a:r>
          </a:p>
          <a:p>
            <a:pPr algn="l"/>
            <a:r>
              <a:rPr lang="en-US" sz="1400" dirty="0"/>
              <a:t>4. Super-Hydro-</a:t>
            </a:r>
            <a:r>
              <a:rPr lang="en-US" sz="1400" dirty="0" err="1"/>
              <a:t>Phobicity</a:t>
            </a:r>
            <a:endParaRPr lang="en-US" sz="1400" dirty="0"/>
          </a:p>
          <a:p>
            <a:pPr algn="l"/>
            <a:r>
              <a:rPr lang="en-US" sz="1400" dirty="0"/>
              <a:t>5. Self-Cleaning</a:t>
            </a:r>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headEnd/>
            <a:tailEnd/>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p>
          <a:p>
            <a:pPr marL="742950" indent="-742950" algn="l">
              <a:buFontTx/>
              <a:buAutoNum type="arabicPeriod"/>
            </a:pPr>
            <a:r>
              <a:rPr lang="en-US" sz="1400" dirty="0">
                <a:solidFill>
                  <a:srgbClr val="FF0000"/>
                </a:solidFill>
              </a:rPr>
              <a:t>DICHROISM</a:t>
            </a: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headEnd/>
            <a:tailEnd/>
          </a:ln>
        </p:spPr>
        <p:txBody>
          <a:bodyPr wrap="none">
            <a:spAutoFit/>
          </a:bodyPr>
          <a:lstStyle/>
          <a:p>
            <a:r>
              <a:rPr lang="en-US" sz="2000" b="1" dirty="0">
                <a:solidFill>
                  <a:srgbClr val="0000CC"/>
                </a:solidFill>
              </a:rPr>
              <a:t>SIZE EFFECT</a:t>
            </a: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headEnd/>
            <a:tailEnd/>
          </a:ln>
        </p:spPr>
        <p:txBody>
          <a:bodyPr wrap="none">
            <a:spAutoFit/>
          </a:bodyPr>
          <a:lstStyle/>
          <a:p>
            <a:r>
              <a:rPr lang="en-US" sz="2400"/>
              <a:t>Quantum Effect</a:t>
            </a:r>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headEnd/>
            <a:tailEnd/>
          </a:ln>
        </p:spPr>
        <p:txBody>
          <a:bodyPr wrap="none">
            <a:spAutoFit/>
          </a:bodyPr>
          <a:lstStyle/>
          <a:p>
            <a:r>
              <a:rPr lang="en-US" sz="1600" dirty="0"/>
              <a:t>To-Down Method of Preparation</a:t>
            </a:r>
          </a:p>
          <a:p>
            <a:r>
              <a:rPr lang="en-US" sz="1600" dirty="0"/>
              <a:t>Ball mill, Thermal, Arc discharge, Laser ablation etc.</a:t>
            </a:r>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447800" y="4648200"/>
            <a:ext cx="7350602" cy="954107"/>
          </a:xfrm>
          <a:prstGeom prst="rect">
            <a:avLst/>
          </a:prstGeom>
          <a:noFill/>
        </p:spPr>
        <p:txBody>
          <a:bodyPr wrap="none" rtlCol="0">
            <a:spAutoFit/>
          </a:bodyPr>
          <a:lstStyle/>
          <a:p>
            <a:r>
              <a:rPr lang="en-US" sz="2800" b="1" dirty="0" smtClean="0">
                <a:solidFill>
                  <a:srgbClr val="00B050"/>
                </a:solidFill>
              </a:rPr>
              <a:t>HOW TO REALIZE THE NANOPARTICLE ?</a:t>
            </a:r>
          </a:p>
          <a:p>
            <a:r>
              <a:rPr lang="en-US" sz="2800" b="1" dirty="0" smtClean="0">
                <a:solidFill>
                  <a:srgbClr val="00B050"/>
                </a:solidFill>
              </a:rPr>
              <a:t>                                </a:t>
            </a:r>
            <a:r>
              <a:rPr lang="en-US" b="1" dirty="0" smtClean="0">
                <a:solidFill>
                  <a:srgbClr val="FF0000"/>
                </a:solidFill>
              </a:rPr>
              <a:t>TEM</a:t>
            </a:r>
            <a:r>
              <a:rPr lang="en-US" b="1" dirty="0" smtClean="0">
                <a:solidFill>
                  <a:srgbClr val="00B050"/>
                </a:solidFill>
              </a:rPr>
              <a:t> </a:t>
            </a:r>
            <a:endParaRPr lang="en-US" b="1" dirty="0">
              <a:solidFill>
                <a:srgbClr val="00B050"/>
              </a:solidFill>
            </a:endParaRPr>
          </a:p>
        </p:txBody>
      </p:sp>
      <p:sp>
        <p:nvSpPr>
          <p:cNvPr id="15" name="TextBox 14"/>
          <p:cNvSpPr txBox="1"/>
          <p:nvPr/>
        </p:nvSpPr>
        <p:spPr>
          <a:xfrm>
            <a:off x="4419600" y="5715000"/>
            <a:ext cx="1074333" cy="584775"/>
          </a:xfrm>
          <a:prstGeom prst="rect">
            <a:avLst/>
          </a:prstGeom>
          <a:noFill/>
        </p:spPr>
        <p:txBody>
          <a:bodyPr wrap="none" rtlCol="0">
            <a:spAutoFit/>
          </a:bodyPr>
          <a:lstStyle/>
          <a:p>
            <a:r>
              <a:rPr lang="en-US" sz="3200" dirty="0" smtClean="0">
                <a:solidFill>
                  <a:srgbClr val="00B0F0"/>
                </a:solidFill>
              </a:rPr>
              <a:t>SEM</a:t>
            </a:r>
            <a:endParaRPr lang="en-US" sz="3200" dirty="0">
              <a:solidFill>
                <a:srgbClr val="00B0F0"/>
              </a:solidFill>
            </a:endParaRPr>
          </a:p>
        </p:txBody>
      </p:sp>
      <p:cxnSp>
        <p:nvCxnSpPr>
          <p:cNvPr id="17" name="Straight Arrow Connector 16"/>
          <p:cNvCxnSpPr/>
          <p:nvPr/>
        </p:nvCxnSpPr>
        <p:spPr>
          <a:xfrm rot="5400000">
            <a:off x="4762500" y="6438900"/>
            <a:ext cx="381000" cy="1588"/>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81000" y="2133600"/>
            <a:ext cx="8382000" cy="3124200"/>
          </a:xfrm>
          <a:prstGeom prst="rect">
            <a:avLst/>
          </a:prstGeom>
          <a:noFill/>
          <a:ln w="9525">
            <a:noFill/>
            <a:miter lim="800000"/>
            <a:headEnd/>
            <a:tailEnd/>
          </a:ln>
        </p:spPr>
      </p:pic>
      <p:sp>
        <p:nvSpPr>
          <p:cNvPr id="13315" name="Rectangle 2"/>
          <p:cNvSpPr>
            <a:spLocks noChangeArrowheads="1"/>
          </p:cNvSpPr>
          <p:nvPr/>
        </p:nvSpPr>
        <p:spPr bwMode="auto">
          <a:xfrm>
            <a:off x="685800" y="0"/>
            <a:ext cx="8229600" cy="1754188"/>
          </a:xfrm>
          <a:prstGeom prst="rect">
            <a:avLst/>
          </a:prstGeom>
          <a:noFill/>
          <a:ln w="9525">
            <a:noFill/>
            <a:miter lim="800000"/>
            <a:headEnd/>
            <a:tailEnd/>
          </a:ln>
        </p:spPr>
        <p:txBody>
          <a:bodyPr>
            <a:spAutoFit/>
          </a:bodyPr>
          <a:lstStyle/>
          <a:p>
            <a:r>
              <a:rPr lang="en-US" b="1">
                <a:latin typeface="Calibri" pitchFamily="34" charset="0"/>
              </a:rPr>
              <a:t>Three different lens configurations highlighting the numerical aperture of microscopes are compared. The closer the aperture is to the sample the larger the angle enclosing the lens becomes. From the equation, N.A. is proportional to the sine of angle</a:t>
            </a:r>
            <a:r>
              <a:rPr lang="el-GR">
                <a:latin typeface="Calibri" pitchFamily="34" charset="0"/>
              </a:rPr>
              <a:t> θ</a:t>
            </a:r>
            <a:r>
              <a:rPr lang="en-US" b="1">
                <a:latin typeface="Calibri" pitchFamily="34" charset="0"/>
              </a:rPr>
              <a:t>. For </a:t>
            </a:r>
            <a:r>
              <a:rPr lang="el-GR">
                <a:latin typeface="Calibri" pitchFamily="34" charset="0"/>
              </a:rPr>
              <a:t>θ</a:t>
            </a:r>
            <a:r>
              <a:rPr lang="en-US" b="1">
                <a:latin typeface="Calibri" pitchFamily="34" charset="0"/>
              </a:rPr>
              <a:t> = 10° (a long focal length), N.A. = 0.17; for </a:t>
            </a:r>
            <a:r>
              <a:rPr lang="el-GR">
                <a:latin typeface="Calibri" pitchFamily="34" charset="0"/>
              </a:rPr>
              <a:t>θ</a:t>
            </a:r>
            <a:r>
              <a:rPr lang="en-US" b="1">
                <a:latin typeface="Calibri" pitchFamily="34" charset="0"/>
              </a:rPr>
              <a:t> = 40°, N.A. = 0.64; and for </a:t>
            </a:r>
            <a:r>
              <a:rPr lang="el-GR">
                <a:latin typeface="Calibri" pitchFamily="34" charset="0"/>
              </a:rPr>
              <a:t>θ</a:t>
            </a:r>
            <a:r>
              <a:rPr lang="en-US" b="1">
                <a:latin typeface="Calibri" pitchFamily="34" charset="0"/>
              </a:rPr>
              <a:t> = 60° (a shorter focal length), N.A. = 0.87. Small N.A.s translate into low resolution. High N.A. translates into high resolution.</a:t>
            </a:r>
            <a:endParaRPr lang="en-US">
              <a:latin typeface="Calibri" pitchFamily="34" charset="0"/>
            </a:endParaRPr>
          </a:p>
        </p:txBody>
      </p:sp>
      <p:sp>
        <p:nvSpPr>
          <p:cNvPr id="13316" name="TextBox 3"/>
          <p:cNvSpPr txBox="1">
            <a:spLocks noChangeArrowheads="1"/>
          </p:cNvSpPr>
          <p:nvPr/>
        </p:nvSpPr>
        <p:spPr bwMode="auto">
          <a:xfrm>
            <a:off x="2133600" y="5715000"/>
            <a:ext cx="6888163" cy="646113"/>
          </a:xfrm>
          <a:prstGeom prst="rect">
            <a:avLst/>
          </a:prstGeom>
          <a:noFill/>
          <a:ln w="9525">
            <a:noFill/>
            <a:miter lim="800000"/>
            <a:headEnd/>
            <a:tailEnd/>
          </a:ln>
        </p:spPr>
        <p:txBody>
          <a:bodyPr wrap="none">
            <a:spAutoFit/>
          </a:bodyPr>
          <a:lstStyle/>
          <a:p>
            <a:r>
              <a:rPr lang="en-US">
                <a:latin typeface="Calibri" pitchFamily="34" charset="0"/>
              </a:rPr>
              <a:t>dsin</a:t>
            </a:r>
            <a:r>
              <a:rPr lang="el-GR">
                <a:latin typeface="Calibri" pitchFamily="34" charset="0"/>
              </a:rPr>
              <a:t>θ</a:t>
            </a:r>
            <a:r>
              <a:rPr lang="en-US">
                <a:latin typeface="Calibri" pitchFamily="34" charset="0"/>
              </a:rPr>
              <a:t>=</a:t>
            </a:r>
            <a:r>
              <a:rPr lang="el-GR">
                <a:latin typeface="Calibri" pitchFamily="34" charset="0"/>
              </a:rPr>
              <a:t>λ</a:t>
            </a:r>
            <a:r>
              <a:rPr lang="en-US">
                <a:latin typeface="Calibri" pitchFamily="34" charset="0"/>
              </a:rPr>
              <a:t>, </a:t>
            </a:r>
            <a:r>
              <a:rPr lang="el-GR">
                <a:latin typeface="Calibri" pitchFamily="34" charset="0"/>
              </a:rPr>
              <a:t>θ</a:t>
            </a:r>
            <a:r>
              <a:rPr lang="en-US">
                <a:latin typeface="Calibri" pitchFamily="34" charset="0"/>
              </a:rPr>
              <a:t>=</a:t>
            </a:r>
            <a:r>
              <a:rPr lang="el-GR">
                <a:latin typeface="Calibri" pitchFamily="34" charset="0"/>
              </a:rPr>
              <a:t>λ</a:t>
            </a:r>
            <a:r>
              <a:rPr lang="en-US">
                <a:latin typeface="Calibri" pitchFamily="34" charset="0"/>
              </a:rPr>
              <a:t>/d, Angular resolution = 1.22</a:t>
            </a:r>
            <a:r>
              <a:rPr lang="el-GR">
                <a:latin typeface="Calibri" pitchFamily="34" charset="0"/>
              </a:rPr>
              <a:t>λ</a:t>
            </a:r>
            <a:r>
              <a:rPr lang="en-US">
                <a:latin typeface="Calibri" pitchFamily="34" charset="0"/>
              </a:rPr>
              <a:t>/2N.A. = 1.22</a:t>
            </a:r>
            <a:r>
              <a:rPr lang="el-GR">
                <a:latin typeface="Calibri" pitchFamily="34" charset="0"/>
              </a:rPr>
              <a:t>λ</a:t>
            </a:r>
            <a:r>
              <a:rPr lang="en-US">
                <a:latin typeface="Calibri" pitchFamily="34" charset="0"/>
              </a:rPr>
              <a:t>/D=0.61</a:t>
            </a:r>
            <a:r>
              <a:rPr lang="el-GR">
                <a:latin typeface="Calibri" pitchFamily="34" charset="0"/>
              </a:rPr>
              <a:t>λ</a:t>
            </a:r>
            <a:r>
              <a:rPr lang="en-US">
                <a:latin typeface="Calibri" pitchFamily="34" charset="0"/>
              </a:rPr>
              <a:t>/N.A.</a:t>
            </a:r>
          </a:p>
          <a:p>
            <a:r>
              <a:rPr lang="en-US">
                <a:latin typeface="Calibri" pitchFamily="34" charset="0"/>
              </a:rPr>
              <a:t>Spacial resolution = f x angular resolution = 1.22</a:t>
            </a:r>
            <a:r>
              <a:rPr lang="el-GR">
                <a:latin typeface="Calibri" pitchFamily="34" charset="0"/>
              </a:rPr>
              <a:t>λ</a:t>
            </a:r>
            <a:r>
              <a:rPr lang="en-US">
                <a:latin typeface="Calibri" pitchFamily="34" charset="0"/>
              </a:rPr>
              <a:t>f/D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09600" y="1800225"/>
            <a:ext cx="4695825" cy="4676775"/>
          </a:xfrm>
          <a:prstGeom prst="rect">
            <a:avLst/>
          </a:prstGeom>
          <a:noFill/>
          <a:ln w="9525">
            <a:noFill/>
            <a:miter lim="800000"/>
            <a:headEnd/>
            <a:tailEnd/>
          </a:ln>
        </p:spPr>
      </p:pic>
      <p:sp>
        <p:nvSpPr>
          <p:cNvPr id="14339" name="Rectangle 2"/>
          <p:cNvSpPr>
            <a:spLocks noChangeArrowheads="1"/>
          </p:cNvSpPr>
          <p:nvPr/>
        </p:nvSpPr>
        <p:spPr bwMode="auto">
          <a:xfrm>
            <a:off x="152400" y="0"/>
            <a:ext cx="8458200" cy="646113"/>
          </a:xfrm>
          <a:prstGeom prst="rect">
            <a:avLst/>
          </a:prstGeom>
          <a:noFill/>
          <a:ln w="9525">
            <a:noFill/>
            <a:miter lim="800000"/>
            <a:headEnd/>
            <a:tailEnd/>
          </a:ln>
        </p:spPr>
        <p:txBody>
          <a:bodyPr>
            <a:spAutoFit/>
          </a:bodyPr>
          <a:lstStyle/>
          <a:p>
            <a:r>
              <a:rPr lang="en-US" b="1" i="1">
                <a:latin typeface="Calibri" pitchFamily="34" charset="0"/>
              </a:rPr>
              <a:t>A schematic depicting depth of focus is shown. D</a:t>
            </a:r>
            <a:r>
              <a:rPr lang="en-US" b="1" i="1" baseline="-25000">
                <a:latin typeface="Calibri" pitchFamily="34" charset="0"/>
              </a:rPr>
              <a:t>Focus</a:t>
            </a:r>
            <a:r>
              <a:rPr lang="en-US" b="1" i="1">
                <a:latin typeface="Calibri" pitchFamily="34" charset="0"/>
              </a:rPr>
              <a:t> depends on the numerical aperture. </a:t>
            </a:r>
            <a:endParaRPr lang="en-US">
              <a:latin typeface="Calibri" pitchFamily="34" charset="0"/>
            </a:endParaRPr>
          </a:p>
        </p:txBody>
      </p:sp>
      <p:sp>
        <p:nvSpPr>
          <p:cNvPr id="14340" name="TextBox 3"/>
          <p:cNvSpPr txBox="1">
            <a:spLocks noChangeArrowheads="1"/>
          </p:cNvSpPr>
          <p:nvPr/>
        </p:nvSpPr>
        <p:spPr bwMode="auto">
          <a:xfrm>
            <a:off x="6096000" y="1981200"/>
            <a:ext cx="2514214" cy="3877985"/>
          </a:xfrm>
          <a:prstGeom prst="rect">
            <a:avLst/>
          </a:prstGeom>
          <a:noFill/>
          <a:ln w="9525">
            <a:noFill/>
            <a:miter lim="800000"/>
            <a:headEnd/>
            <a:tailEnd/>
          </a:ln>
        </p:spPr>
        <p:txBody>
          <a:bodyPr wrap="none">
            <a:spAutoFit/>
          </a:bodyPr>
          <a:lstStyle/>
          <a:p>
            <a:r>
              <a:rPr lang="el-GR" dirty="0">
                <a:latin typeface="Calibri" pitchFamily="34" charset="0"/>
              </a:rPr>
              <a:t>α</a:t>
            </a:r>
            <a:r>
              <a:rPr lang="en-US" dirty="0">
                <a:latin typeface="Calibri" pitchFamily="34" charset="0"/>
              </a:rPr>
              <a:t> = Angle of diversion,</a:t>
            </a:r>
          </a:p>
          <a:p>
            <a:r>
              <a:rPr lang="en-US" dirty="0">
                <a:latin typeface="Calibri" pitchFamily="34" charset="0"/>
              </a:rPr>
              <a:t>tan</a:t>
            </a:r>
            <a:r>
              <a:rPr lang="el-GR" dirty="0">
                <a:latin typeface="Calibri" pitchFamily="34" charset="0"/>
              </a:rPr>
              <a:t>α</a:t>
            </a:r>
            <a:r>
              <a:rPr lang="en-US" dirty="0">
                <a:latin typeface="Calibri" pitchFamily="34" charset="0"/>
              </a:rPr>
              <a:t> = R</a:t>
            </a:r>
            <a:r>
              <a:rPr lang="en-US" baseline="-25000" dirty="0">
                <a:latin typeface="Calibri" pitchFamily="34" charset="0"/>
              </a:rPr>
              <a:t>0</a:t>
            </a:r>
            <a:r>
              <a:rPr lang="en-US" dirty="0">
                <a:latin typeface="Calibri" pitchFamily="34" charset="0"/>
              </a:rPr>
              <a:t> /W ~ </a:t>
            </a:r>
            <a:r>
              <a:rPr lang="el-GR" dirty="0">
                <a:latin typeface="Calibri" pitchFamily="34" charset="0"/>
              </a:rPr>
              <a:t>α</a:t>
            </a:r>
            <a:endParaRPr lang="en-US" dirty="0">
              <a:latin typeface="Calibri" pitchFamily="34" charset="0"/>
            </a:endParaRPr>
          </a:p>
          <a:p>
            <a:r>
              <a:rPr lang="en-US" dirty="0">
                <a:latin typeface="Calibri" pitchFamily="34" charset="0"/>
              </a:rPr>
              <a:t>R</a:t>
            </a:r>
            <a:r>
              <a:rPr lang="en-US" baseline="-25000" dirty="0">
                <a:latin typeface="Calibri" pitchFamily="34" charset="0"/>
              </a:rPr>
              <a:t>0</a:t>
            </a:r>
            <a:r>
              <a:rPr lang="en-US" dirty="0">
                <a:latin typeface="Calibri" pitchFamily="34" charset="0"/>
              </a:rPr>
              <a:t> = </a:t>
            </a:r>
            <a:r>
              <a:rPr lang="en-US" dirty="0" err="1">
                <a:latin typeface="Calibri" pitchFamily="34" charset="0"/>
              </a:rPr>
              <a:t>Aperature</a:t>
            </a:r>
            <a:r>
              <a:rPr lang="en-US" dirty="0">
                <a:latin typeface="Calibri" pitchFamily="34" charset="0"/>
              </a:rPr>
              <a:t> radius</a:t>
            </a:r>
          </a:p>
          <a:p>
            <a:r>
              <a:rPr lang="en-US" dirty="0">
                <a:latin typeface="Calibri" pitchFamily="34" charset="0"/>
              </a:rPr>
              <a:t>W = Working Distance</a:t>
            </a:r>
          </a:p>
          <a:p>
            <a:endParaRPr lang="en-US" dirty="0">
              <a:latin typeface="Calibri" pitchFamily="34" charset="0"/>
            </a:endParaRPr>
          </a:p>
          <a:p>
            <a:r>
              <a:rPr lang="en-US" dirty="0" err="1">
                <a:latin typeface="Calibri" pitchFamily="34" charset="0"/>
              </a:rPr>
              <a:t>D</a:t>
            </a:r>
            <a:r>
              <a:rPr lang="en-US" baseline="-25000" dirty="0" err="1">
                <a:latin typeface="Calibri" pitchFamily="34" charset="0"/>
              </a:rPr>
              <a:t>Focus</a:t>
            </a:r>
            <a:r>
              <a:rPr lang="en-US" dirty="0">
                <a:latin typeface="Calibri" pitchFamily="34" charset="0"/>
              </a:rPr>
              <a:t> = 0.2/</a:t>
            </a:r>
            <a:r>
              <a:rPr lang="el-GR" dirty="0">
                <a:latin typeface="Calibri" pitchFamily="34" charset="0"/>
              </a:rPr>
              <a:t>α</a:t>
            </a:r>
            <a:r>
              <a:rPr lang="en-US" dirty="0">
                <a:latin typeface="Calibri" pitchFamily="34" charset="0"/>
              </a:rPr>
              <a:t>M µm</a:t>
            </a:r>
          </a:p>
          <a:p>
            <a:endParaRPr lang="en-US" dirty="0">
              <a:latin typeface="Calibri" pitchFamily="34" charset="0"/>
            </a:endParaRPr>
          </a:p>
          <a:p>
            <a:r>
              <a:rPr lang="en-US" dirty="0">
                <a:latin typeface="Calibri" pitchFamily="34" charset="0"/>
              </a:rPr>
              <a:t>M = </a:t>
            </a:r>
            <a:r>
              <a:rPr lang="en-US" dirty="0" smtClean="0">
                <a:latin typeface="Calibri" pitchFamily="34" charset="0"/>
              </a:rPr>
              <a:t>Magnification= i/o</a:t>
            </a:r>
          </a:p>
          <a:p>
            <a:r>
              <a:rPr lang="en-US" dirty="0" err="1" smtClean="0">
                <a:latin typeface="Calibri" pitchFamily="34" charset="0"/>
              </a:rPr>
              <a:t>i</a:t>
            </a:r>
            <a:r>
              <a:rPr lang="en-US" dirty="0" smtClean="0">
                <a:latin typeface="Calibri" pitchFamily="34" charset="0"/>
              </a:rPr>
              <a:t>= image distance</a:t>
            </a:r>
          </a:p>
          <a:p>
            <a:r>
              <a:rPr lang="en-US" dirty="0" smtClean="0">
                <a:latin typeface="Calibri" pitchFamily="34" charset="0"/>
              </a:rPr>
              <a:t>O=object distance</a:t>
            </a:r>
            <a:endParaRPr lang="en-US" dirty="0">
              <a:latin typeface="Calibri" pitchFamily="34" charset="0"/>
            </a:endParaRPr>
          </a:p>
          <a:p>
            <a:endParaRPr lang="en-US" dirty="0">
              <a:latin typeface="Calibri" pitchFamily="34" charset="0"/>
            </a:endParaRPr>
          </a:p>
          <a:p>
            <a:r>
              <a:rPr lang="en-US" dirty="0" err="1">
                <a:latin typeface="Calibri" pitchFamily="34" charset="0"/>
              </a:rPr>
              <a:t>D</a:t>
            </a:r>
            <a:r>
              <a:rPr lang="en-US" baseline="-25000" dirty="0" err="1">
                <a:latin typeface="Calibri" pitchFamily="34" charset="0"/>
              </a:rPr>
              <a:t>Focus</a:t>
            </a:r>
            <a:r>
              <a:rPr lang="en-US" dirty="0">
                <a:latin typeface="Calibri" pitchFamily="34" charset="0"/>
              </a:rPr>
              <a:t> </a:t>
            </a:r>
            <a:r>
              <a:rPr lang="el-GR" dirty="0">
                <a:latin typeface="Calibri" pitchFamily="34" charset="0"/>
              </a:rPr>
              <a:t>α</a:t>
            </a:r>
            <a:r>
              <a:rPr lang="en-US" dirty="0">
                <a:latin typeface="Calibri" pitchFamily="34" charset="0"/>
              </a:rPr>
              <a:t> </a:t>
            </a:r>
            <a:r>
              <a:rPr lang="el-GR" dirty="0">
                <a:latin typeface="Calibri" pitchFamily="34" charset="0"/>
              </a:rPr>
              <a:t>λ</a:t>
            </a:r>
            <a:r>
              <a:rPr lang="en-US" dirty="0">
                <a:latin typeface="Calibri" pitchFamily="34" charset="0"/>
              </a:rPr>
              <a:t>/(N.A.)</a:t>
            </a:r>
            <a:r>
              <a:rPr lang="en-US" baseline="30000" dirty="0" smtClean="0">
                <a:latin typeface="Calibri" pitchFamily="34" charset="0"/>
              </a:rPr>
              <a:t>2</a:t>
            </a:r>
          </a:p>
          <a:p>
            <a:r>
              <a:rPr lang="en-US" dirty="0" err="1" smtClean="0">
                <a:latin typeface="Calibri" pitchFamily="34" charset="0"/>
              </a:rPr>
              <a:t>D</a:t>
            </a:r>
            <a:r>
              <a:rPr lang="en-US" baseline="-25000" dirty="0" err="1" smtClean="0">
                <a:latin typeface="Calibri" pitchFamily="34" charset="0"/>
              </a:rPr>
              <a:t>Field</a:t>
            </a:r>
            <a:r>
              <a:rPr lang="en-US" dirty="0" smtClean="0">
                <a:latin typeface="Calibri" pitchFamily="34" charset="0"/>
              </a:rPr>
              <a:t> = 0.61</a:t>
            </a:r>
            <a:r>
              <a:rPr lang="el-GR" dirty="0" smtClean="0">
                <a:latin typeface="Calibri" pitchFamily="34" charset="0"/>
              </a:rPr>
              <a:t>λ</a:t>
            </a:r>
            <a:r>
              <a:rPr lang="en-US" dirty="0" smtClean="0">
                <a:latin typeface="Calibri" pitchFamily="34" charset="0"/>
              </a:rPr>
              <a:t>/n sin</a:t>
            </a:r>
            <a:r>
              <a:rPr lang="el-GR" dirty="0" smtClean="0">
                <a:latin typeface="Calibri" pitchFamily="34" charset="0"/>
              </a:rPr>
              <a:t>α</a:t>
            </a:r>
            <a:r>
              <a:rPr lang="en-US" dirty="0" smtClean="0">
                <a:latin typeface="Calibri" pitchFamily="34" charset="0"/>
              </a:rPr>
              <a:t> tan</a:t>
            </a:r>
            <a:r>
              <a:rPr lang="el-GR" dirty="0" smtClean="0">
                <a:latin typeface="Calibri" pitchFamily="34" charset="0"/>
              </a:rPr>
              <a:t>α</a:t>
            </a:r>
            <a:endParaRPr lang="en-US" dirty="0" smtClean="0">
              <a:latin typeface="Calibri" pitchFamily="34" charset="0"/>
            </a:endParaRPr>
          </a:p>
          <a:p>
            <a:endParaRPr lang="en-US" baseline="30000" dirty="0" smtClean="0">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10"/>
          </p:nvPr>
        </p:nvSpPr>
        <p:spPr/>
        <p:txBody>
          <a:bodyPr/>
          <a:lstStyle/>
          <a:p>
            <a:pPr defTabSz="838200">
              <a:defRPr/>
            </a:pPr>
            <a:fld id="{FF93FAFB-C09C-4870-BE65-23E0C2B74184}" type="datetime2">
              <a:rPr lang="en-US"/>
              <a:pPr defTabSz="838200">
                <a:defRPr/>
              </a:pPr>
              <a:t>Thursday, November 17, 2022</a:t>
            </a:fld>
            <a:endParaRPr lang="en-US"/>
          </a:p>
        </p:txBody>
      </p:sp>
      <p:sp>
        <p:nvSpPr>
          <p:cNvPr id="43011" name="Slide Number Placeholder 3"/>
          <p:cNvSpPr>
            <a:spLocks noGrp="1"/>
          </p:cNvSpPr>
          <p:nvPr>
            <p:ph type="sldNum" sz="quarter" idx="12"/>
          </p:nvPr>
        </p:nvSpPr>
        <p:spPr/>
        <p:txBody>
          <a:bodyPr/>
          <a:lstStyle/>
          <a:p>
            <a:pPr defTabSz="838200">
              <a:defRPr/>
            </a:pPr>
            <a:fld id="{D71AFC9E-8034-4114-BC52-B68AA76E7A00}" type="slidenum">
              <a:rPr lang="en-US"/>
              <a:pPr defTabSz="838200">
                <a:defRPr/>
              </a:pPr>
              <a:t>8</a:t>
            </a:fld>
            <a:endParaRPr lang="en-US"/>
          </a:p>
        </p:txBody>
      </p:sp>
      <p:sp>
        <p:nvSpPr>
          <p:cNvPr id="15364" name="Text Box 15"/>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15365" name="Rectangle 16"/>
          <p:cNvSpPr>
            <a:spLocks noChangeArrowheads="1"/>
          </p:cNvSpPr>
          <p:nvPr/>
        </p:nvSpPr>
        <p:spPr bwMode="auto">
          <a:xfrm>
            <a:off x="369888" y="923925"/>
            <a:ext cx="8774112" cy="4524375"/>
          </a:xfrm>
          <a:prstGeom prst="rect">
            <a:avLst/>
          </a:prstGeom>
          <a:noFill/>
          <a:ln w="9525" algn="ctr">
            <a:noFill/>
            <a:miter lim="800000"/>
            <a:headEnd/>
            <a:tailEnd/>
          </a:ln>
        </p:spPr>
        <p:txBody>
          <a:bodyPr lIns="91433" tIns="45716" rIns="91433" bIns="45716">
            <a:spAutoFit/>
          </a:bodyPr>
          <a:lstStyle/>
          <a:p>
            <a:pPr defTabSz="838200"/>
            <a:r>
              <a:rPr lang="en-US" sz="2400">
                <a:solidFill>
                  <a:srgbClr val="0000FF"/>
                </a:solidFill>
                <a:latin typeface="Calibri" pitchFamily="34" charset="0"/>
              </a:rPr>
              <a:t>Key modern technologies, for example, television, computer, flash memory for digital camera results from the knowledge we have gained from electrons. It is hardly to think what our daily life looks like without electrons.</a:t>
            </a:r>
          </a:p>
          <a:p>
            <a:pPr defTabSz="838200"/>
            <a:endParaRPr lang="en-US" sz="2400">
              <a:solidFill>
                <a:srgbClr val="0000FF"/>
              </a:solidFill>
              <a:latin typeface="Calibri" pitchFamily="34" charset="0"/>
            </a:endParaRPr>
          </a:p>
          <a:p>
            <a:pPr defTabSz="838200"/>
            <a:r>
              <a:rPr lang="en-US" sz="2400">
                <a:solidFill>
                  <a:srgbClr val="FF0000"/>
                </a:solidFill>
                <a:latin typeface="Calibri" pitchFamily="34" charset="0"/>
              </a:rPr>
              <a:t>Electrons not only have huge impacts on our daily life, but also provide</a:t>
            </a:r>
          </a:p>
          <a:p>
            <a:pPr defTabSz="838200"/>
            <a:r>
              <a:rPr lang="en-US" sz="2400">
                <a:solidFill>
                  <a:srgbClr val="FF0000"/>
                </a:solidFill>
                <a:latin typeface="Calibri" pitchFamily="34" charset="0"/>
              </a:rPr>
              <a:t>us with a key to explore nano-world which attracted tremendous attention in</a:t>
            </a:r>
          </a:p>
          <a:p>
            <a:pPr defTabSz="838200"/>
            <a:r>
              <a:rPr lang="en-US" sz="2400">
                <a:solidFill>
                  <a:srgbClr val="FF0000"/>
                </a:solidFill>
                <a:latin typeface="Calibri" pitchFamily="34" charset="0"/>
              </a:rPr>
              <a:t>recent years. Electrons will play a key role for us to gain knowledge from the nano-world and develop new science and technology (now called Nanoscience and nanotechnology).</a:t>
            </a:r>
          </a:p>
        </p:txBody>
      </p:sp>
      <p:sp>
        <p:nvSpPr>
          <p:cNvPr id="15366" name="Oval 18"/>
          <p:cNvSpPr>
            <a:spLocks noChangeArrowheads="1"/>
          </p:cNvSpPr>
          <p:nvPr/>
        </p:nvSpPr>
        <p:spPr bwMode="auto">
          <a:xfrm>
            <a:off x="2327275" y="5437188"/>
            <a:ext cx="4529138" cy="735012"/>
          </a:xfrm>
          <a:prstGeom prst="ellipse">
            <a:avLst/>
          </a:prstGeom>
          <a:solidFill>
            <a:srgbClr val="EAEAEA"/>
          </a:solidFill>
          <a:ln w="9525" algn="ctr">
            <a:noFill/>
            <a:round/>
            <a:headEnd/>
            <a:tailEnd/>
          </a:ln>
        </p:spPr>
        <p:txBody>
          <a:bodyPr wrap="none" lIns="91433" tIns="45716" rIns="91433" bIns="45716" anchor="ctr">
            <a:spAutoFit/>
          </a:bodyPr>
          <a:lstStyle/>
          <a:p>
            <a:pPr defTabSz="838200"/>
            <a:r>
              <a:rPr lang="en-US" sz="2800" b="1">
                <a:latin typeface="Calibri" pitchFamily="34" charset="0"/>
              </a:rPr>
              <a:t>Electron Microscope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1"/>
          <p:cNvSpPr>
            <a:spLocks noGrp="1"/>
          </p:cNvSpPr>
          <p:nvPr>
            <p:ph type="dt" sz="quarter" idx="10"/>
          </p:nvPr>
        </p:nvSpPr>
        <p:spPr/>
        <p:txBody>
          <a:bodyPr/>
          <a:lstStyle/>
          <a:p>
            <a:pPr defTabSz="838200">
              <a:defRPr/>
            </a:pPr>
            <a:fld id="{23659DF8-F38D-481D-BAFE-375E111B35A9}" type="datetime2">
              <a:rPr lang="en-US"/>
              <a:pPr defTabSz="838200">
                <a:defRPr/>
              </a:pPr>
              <a:t>Thursday, November 17, 2022</a:t>
            </a:fld>
            <a:endParaRPr lang="en-US"/>
          </a:p>
        </p:txBody>
      </p:sp>
      <p:sp>
        <p:nvSpPr>
          <p:cNvPr id="44035" name="Slide Number Placeholder 3"/>
          <p:cNvSpPr>
            <a:spLocks noGrp="1"/>
          </p:cNvSpPr>
          <p:nvPr>
            <p:ph type="sldNum" sz="quarter" idx="12"/>
          </p:nvPr>
        </p:nvSpPr>
        <p:spPr/>
        <p:txBody>
          <a:bodyPr/>
          <a:lstStyle/>
          <a:p>
            <a:pPr defTabSz="838200">
              <a:defRPr/>
            </a:pPr>
            <a:fld id="{AF6C9D7C-FBB2-4AB9-96BE-492B6A6F8E12}" type="slidenum">
              <a:rPr lang="en-US"/>
              <a:pPr defTabSz="838200">
                <a:defRPr/>
              </a:pPr>
              <a:t>9</a:t>
            </a:fld>
            <a:endParaRPr lang="en-US"/>
          </a:p>
        </p:txBody>
      </p:sp>
      <p:sp>
        <p:nvSpPr>
          <p:cNvPr id="16388" name="Text Box 6"/>
          <p:cNvSpPr txBox="1">
            <a:spLocks noChangeArrowheads="1"/>
          </p:cNvSpPr>
          <p:nvPr/>
        </p:nvSpPr>
        <p:spPr bwMode="auto">
          <a:xfrm>
            <a:off x="1824038" y="684213"/>
            <a:ext cx="185737" cy="369887"/>
          </a:xfrm>
          <a:prstGeom prst="rect">
            <a:avLst/>
          </a:prstGeom>
          <a:noFill/>
          <a:ln w="9525" algn="ctr">
            <a:noFill/>
            <a:miter lim="800000"/>
            <a:headEnd/>
            <a:tailEnd/>
          </a:ln>
        </p:spPr>
        <p:txBody>
          <a:bodyPr wrap="none" lIns="91433" tIns="45716" rIns="91433" bIns="45716">
            <a:spAutoFit/>
          </a:bodyPr>
          <a:lstStyle/>
          <a:p>
            <a:pPr defTabSz="838200"/>
            <a:endParaRPr lang="en-US">
              <a:latin typeface="Calibri" pitchFamily="34" charset="0"/>
            </a:endParaRPr>
          </a:p>
        </p:txBody>
      </p:sp>
      <p:sp>
        <p:nvSpPr>
          <p:cNvPr id="16389" name="Rectangle 10"/>
          <p:cNvSpPr>
            <a:spLocks noChangeArrowheads="1"/>
          </p:cNvSpPr>
          <p:nvPr/>
        </p:nvSpPr>
        <p:spPr bwMode="auto">
          <a:xfrm>
            <a:off x="508000" y="544513"/>
            <a:ext cx="8636000" cy="646112"/>
          </a:xfrm>
          <a:prstGeom prst="rect">
            <a:avLst/>
          </a:prstGeom>
          <a:noFill/>
          <a:ln w="9525" algn="ctr">
            <a:noFill/>
            <a:miter lim="800000"/>
            <a:headEnd/>
            <a:tailEnd/>
          </a:ln>
        </p:spPr>
        <p:txBody>
          <a:bodyPr lIns="91433" tIns="45716" rIns="91433" bIns="45716">
            <a:spAutoFit/>
          </a:bodyPr>
          <a:lstStyle/>
          <a:p>
            <a:pPr defTabSz="838200"/>
            <a:r>
              <a:rPr lang="en-US">
                <a:latin typeface="Calibri" pitchFamily="34" charset="0"/>
              </a:rPr>
              <a:t>The relation between the wavelength (λ) of an electron of mass, </a:t>
            </a:r>
            <a:r>
              <a:rPr lang="en-US" i="1">
                <a:latin typeface="Calibri" pitchFamily="34" charset="0"/>
              </a:rPr>
              <a:t>m</a:t>
            </a:r>
            <a:r>
              <a:rPr lang="en-US">
                <a:latin typeface="Calibri" pitchFamily="34" charset="0"/>
              </a:rPr>
              <a:t>, moving at a velocity, v, is given by the de Broglie wave equation:</a:t>
            </a:r>
          </a:p>
        </p:txBody>
      </p:sp>
      <p:pic>
        <p:nvPicPr>
          <p:cNvPr id="16390" name="Picture 11"/>
          <p:cNvPicPr>
            <a:picLocks noChangeAspect="1" noChangeArrowheads="1"/>
          </p:cNvPicPr>
          <p:nvPr/>
        </p:nvPicPr>
        <p:blipFill>
          <a:blip r:embed="rId2"/>
          <a:srcRect/>
          <a:stretch>
            <a:fillRect/>
          </a:stretch>
        </p:blipFill>
        <p:spPr bwMode="auto">
          <a:xfrm>
            <a:off x="858838" y="1531938"/>
            <a:ext cx="1419225" cy="1060450"/>
          </a:xfrm>
          <a:prstGeom prst="rect">
            <a:avLst/>
          </a:prstGeom>
          <a:noFill/>
          <a:ln w="9525" algn="ctr">
            <a:noFill/>
            <a:miter lim="800000"/>
            <a:headEnd/>
            <a:tailEnd/>
          </a:ln>
        </p:spPr>
      </p:pic>
      <p:sp>
        <p:nvSpPr>
          <p:cNvPr id="16391" name="Text Box 12"/>
          <p:cNvSpPr txBox="1">
            <a:spLocks noChangeArrowheads="1"/>
          </p:cNvSpPr>
          <p:nvPr/>
        </p:nvSpPr>
        <p:spPr bwMode="auto">
          <a:xfrm>
            <a:off x="2679700" y="1758950"/>
            <a:ext cx="6342063" cy="461963"/>
          </a:xfrm>
          <a:prstGeom prst="rect">
            <a:avLst/>
          </a:prstGeom>
          <a:noFill/>
          <a:ln w="9525">
            <a:noFill/>
            <a:miter lim="800000"/>
            <a:headEnd/>
            <a:tailEnd/>
          </a:ln>
        </p:spPr>
        <p:txBody>
          <a:bodyPr wrap="none" lIns="91433" tIns="45716" rIns="91433" bIns="45716">
            <a:spAutoFit/>
          </a:bodyPr>
          <a:lstStyle/>
          <a:p>
            <a:pPr eaLnBrk="0" hangingPunct="0">
              <a:spcBef>
                <a:spcPts val="500"/>
              </a:spcBef>
              <a:spcAft>
                <a:spcPts val="500"/>
              </a:spcAft>
            </a:pPr>
            <a:r>
              <a:rPr lang="en-US" sz="2400" b="1" dirty="0">
                <a:solidFill>
                  <a:schemeClr val="accent2"/>
                </a:solidFill>
                <a:latin typeface="Calibri" pitchFamily="34" charset="0"/>
              </a:rPr>
              <a:t>h = Planck's constant (6.624 X 10-27 </a:t>
            </a:r>
            <a:r>
              <a:rPr lang="en-US" sz="2400" b="1" dirty="0" smtClean="0">
                <a:solidFill>
                  <a:schemeClr val="accent2"/>
                </a:solidFill>
                <a:latin typeface="Calibri" pitchFamily="34" charset="0"/>
              </a:rPr>
              <a:t>erg-second</a:t>
            </a:r>
            <a:r>
              <a:rPr lang="en-US" sz="2400" b="1" dirty="0">
                <a:solidFill>
                  <a:schemeClr val="accent2"/>
                </a:solidFill>
                <a:latin typeface="Calibri" pitchFamily="34" charset="0"/>
              </a:rPr>
              <a:t>)</a:t>
            </a:r>
          </a:p>
        </p:txBody>
      </p:sp>
      <p:sp>
        <p:nvSpPr>
          <p:cNvPr id="16392" name="Rectangle 13"/>
          <p:cNvSpPr>
            <a:spLocks noChangeArrowheads="1"/>
          </p:cNvSpPr>
          <p:nvPr/>
        </p:nvSpPr>
        <p:spPr bwMode="auto">
          <a:xfrm>
            <a:off x="254000" y="2592388"/>
            <a:ext cx="9144000" cy="954099"/>
          </a:xfrm>
          <a:prstGeom prst="rect">
            <a:avLst/>
          </a:prstGeom>
          <a:noFill/>
          <a:ln w="9525" algn="ctr">
            <a:noFill/>
            <a:miter lim="800000"/>
            <a:headEnd/>
            <a:tailEnd/>
          </a:ln>
        </p:spPr>
        <p:txBody>
          <a:bodyPr lIns="91433" tIns="45716" rIns="91433" bIns="45716">
            <a:spAutoFit/>
          </a:bodyPr>
          <a:lstStyle/>
          <a:p>
            <a:pPr defTabSz="838200"/>
            <a:r>
              <a:rPr lang="en-US" dirty="0">
                <a:solidFill>
                  <a:srgbClr val="FF0000"/>
                </a:solidFill>
                <a:latin typeface="Calibri" pitchFamily="34" charset="0"/>
              </a:rPr>
              <a:t>An electron of charge </a:t>
            </a:r>
            <a:r>
              <a:rPr lang="en-US" i="1" dirty="0">
                <a:solidFill>
                  <a:srgbClr val="FF0000"/>
                </a:solidFill>
                <a:latin typeface="Calibri" pitchFamily="34" charset="0"/>
              </a:rPr>
              <a:t>e</a:t>
            </a:r>
            <a:r>
              <a:rPr lang="en-US" dirty="0">
                <a:solidFill>
                  <a:srgbClr val="FF0000"/>
                </a:solidFill>
                <a:latin typeface="Calibri" pitchFamily="34" charset="0"/>
              </a:rPr>
              <a:t>(1.6x10</a:t>
            </a:r>
            <a:r>
              <a:rPr lang="en-US" baseline="30000" dirty="0">
                <a:solidFill>
                  <a:srgbClr val="FF0000"/>
                </a:solidFill>
                <a:latin typeface="Calibri" pitchFamily="34" charset="0"/>
              </a:rPr>
              <a:t>-19</a:t>
            </a:r>
            <a:r>
              <a:rPr lang="en-US" dirty="0">
                <a:solidFill>
                  <a:srgbClr val="FF0000"/>
                </a:solidFill>
                <a:latin typeface="Calibri" pitchFamily="34" charset="0"/>
              </a:rPr>
              <a:t> coulomb), and mass </a:t>
            </a:r>
            <a:r>
              <a:rPr lang="en-US" i="1" dirty="0">
                <a:solidFill>
                  <a:srgbClr val="FF0000"/>
                </a:solidFill>
                <a:latin typeface="Calibri" pitchFamily="34" charset="0"/>
              </a:rPr>
              <a:t>m </a:t>
            </a:r>
            <a:r>
              <a:rPr lang="en-US" dirty="0">
                <a:solidFill>
                  <a:srgbClr val="FF0000"/>
                </a:solidFill>
                <a:latin typeface="Calibri" pitchFamily="34" charset="0"/>
              </a:rPr>
              <a:t>(9.11x10</a:t>
            </a:r>
            <a:r>
              <a:rPr lang="en-US" baseline="30000" dirty="0">
                <a:solidFill>
                  <a:srgbClr val="FF0000"/>
                </a:solidFill>
                <a:latin typeface="Calibri" pitchFamily="34" charset="0"/>
              </a:rPr>
              <a:t>- 28</a:t>
            </a:r>
            <a:r>
              <a:rPr lang="en-US" dirty="0">
                <a:solidFill>
                  <a:srgbClr val="FF0000"/>
                </a:solidFill>
                <a:latin typeface="Calibri" pitchFamily="34" charset="0"/>
              </a:rPr>
              <a:t> gm), when passing through a potential difference of </a:t>
            </a:r>
            <a:r>
              <a:rPr lang="en-US" i="1" dirty="0">
                <a:solidFill>
                  <a:srgbClr val="FF0000"/>
                </a:solidFill>
                <a:latin typeface="Calibri" pitchFamily="34" charset="0"/>
              </a:rPr>
              <a:t>V </a:t>
            </a:r>
            <a:r>
              <a:rPr lang="en-US" dirty="0">
                <a:solidFill>
                  <a:srgbClr val="FF0000"/>
                </a:solidFill>
                <a:latin typeface="Calibri" pitchFamily="34" charset="0"/>
              </a:rPr>
              <a:t>volts (expressed in joules/coulomb), has a kinetic energy: </a:t>
            </a:r>
          </a:p>
          <a:p>
            <a:pPr defTabSz="838200"/>
            <a:r>
              <a:rPr lang="en-US" dirty="0">
                <a:solidFill>
                  <a:srgbClr val="FF0000"/>
                </a:solidFill>
                <a:latin typeface="Calibri" pitchFamily="34" charset="0"/>
              </a:rPr>
              <a:t>                          </a:t>
            </a:r>
            <a:r>
              <a:rPr lang="en-US" sz="2000" dirty="0" smtClean="0">
                <a:latin typeface="Calibri" pitchFamily="34" charset="0"/>
              </a:rPr>
              <a:t>1/2mv</a:t>
            </a:r>
            <a:r>
              <a:rPr lang="en-US" sz="2000" baseline="30000" dirty="0" smtClean="0">
                <a:latin typeface="Calibri" pitchFamily="34" charset="0"/>
              </a:rPr>
              <a:t>2</a:t>
            </a:r>
            <a:r>
              <a:rPr lang="en-US" sz="2000" dirty="0" smtClean="0">
                <a:latin typeface="Calibri" pitchFamily="34" charset="0"/>
              </a:rPr>
              <a:t>=eV= </a:t>
            </a:r>
            <a:r>
              <a:rPr lang="en-US" sz="2000" dirty="0" err="1" smtClean="0">
                <a:latin typeface="Calibri" pitchFamily="34" charset="0"/>
              </a:rPr>
              <a:t>hc</a:t>
            </a:r>
            <a:r>
              <a:rPr lang="en-US" sz="2000" dirty="0" smtClean="0">
                <a:latin typeface="Calibri" pitchFamily="34" charset="0"/>
              </a:rPr>
              <a:t>/</a:t>
            </a:r>
            <a:r>
              <a:rPr lang="el-GR" sz="2000" dirty="0" smtClean="0">
                <a:latin typeface="Calibri" pitchFamily="34" charset="0"/>
              </a:rPr>
              <a:t>λ</a:t>
            </a:r>
            <a:r>
              <a:rPr lang="en-US" sz="2000" dirty="0" smtClean="0">
                <a:latin typeface="Calibri" pitchFamily="34" charset="0"/>
              </a:rPr>
              <a:t>,</a:t>
            </a:r>
            <a:endParaRPr lang="en-US" sz="2000" dirty="0">
              <a:latin typeface="Calibri" pitchFamily="34" charset="0"/>
            </a:endParaRPr>
          </a:p>
        </p:txBody>
      </p:sp>
      <p:pic>
        <p:nvPicPr>
          <p:cNvPr id="16393" name="Picture 14"/>
          <p:cNvPicPr>
            <a:picLocks noChangeAspect="1" noChangeArrowheads="1"/>
          </p:cNvPicPr>
          <p:nvPr/>
        </p:nvPicPr>
        <p:blipFill>
          <a:blip r:embed="rId3"/>
          <a:srcRect/>
          <a:stretch>
            <a:fillRect/>
          </a:stretch>
        </p:blipFill>
        <p:spPr bwMode="auto">
          <a:xfrm>
            <a:off x="3871913" y="3352800"/>
            <a:ext cx="3362325" cy="1303338"/>
          </a:xfrm>
          <a:prstGeom prst="rect">
            <a:avLst/>
          </a:prstGeom>
          <a:noFill/>
          <a:ln w="9525">
            <a:noFill/>
            <a:miter lim="800000"/>
            <a:headEnd/>
            <a:tailEnd/>
          </a:ln>
        </p:spPr>
      </p:pic>
      <p:sp>
        <p:nvSpPr>
          <p:cNvPr id="16394" name="Rectangle 15"/>
          <p:cNvSpPr>
            <a:spLocks noChangeArrowheads="1"/>
          </p:cNvSpPr>
          <p:nvPr/>
        </p:nvSpPr>
        <p:spPr bwMode="auto">
          <a:xfrm>
            <a:off x="2400300" y="4719638"/>
            <a:ext cx="4465638" cy="369887"/>
          </a:xfrm>
          <a:prstGeom prst="rect">
            <a:avLst/>
          </a:prstGeom>
          <a:noFill/>
          <a:ln w="9525" algn="ctr">
            <a:noFill/>
            <a:miter lim="800000"/>
            <a:headEnd/>
            <a:tailEnd/>
          </a:ln>
        </p:spPr>
        <p:txBody>
          <a:bodyPr wrap="none" lIns="91433" tIns="45716" rIns="91433" bIns="45716">
            <a:spAutoFit/>
          </a:bodyPr>
          <a:lstStyle/>
          <a:p>
            <a:pPr defTabSz="838200"/>
            <a:r>
              <a:rPr lang="en-US">
                <a:latin typeface="Calibri" pitchFamily="34" charset="0"/>
              </a:rPr>
              <a:t>Since, 1 joule = 10</a:t>
            </a:r>
            <a:r>
              <a:rPr lang="en-US" baseline="30000">
                <a:latin typeface="Calibri" pitchFamily="34" charset="0"/>
              </a:rPr>
              <a:t>7</a:t>
            </a:r>
            <a:r>
              <a:rPr lang="en-US">
                <a:latin typeface="Calibri" pitchFamily="34" charset="0"/>
              </a:rPr>
              <a:t> dynecm = 10</a:t>
            </a:r>
            <a:r>
              <a:rPr lang="en-US" baseline="30000">
                <a:latin typeface="Calibri" pitchFamily="34" charset="0"/>
              </a:rPr>
              <a:t>7</a:t>
            </a:r>
            <a:r>
              <a:rPr lang="en-US">
                <a:latin typeface="Calibri" pitchFamily="34" charset="0"/>
              </a:rPr>
              <a:t> cm</a:t>
            </a:r>
            <a:r>
              <a:rPr lang="en-US" baseline="30000">
                <a:latin typeface="Calibri" pitchFamily="34" charset="0"/>
              </a:rPr>
              <a:t>2</a:t>
            </a:r>
            <a:r>
              <a:rPr lang="en-US">
                <a:latin typeface="Calibri" pitchFamily="34" charset="0"/>
              </a:rPr>
              <a:t>gm/sec</a:t>
            </a:r>
            <a:r>
              <a:rPr lang="en-US" baseline="30000">
                <a:latin typeface="Calibri" pitchFamily="34" charset="0"/>
              </a:rPr>
              <a:t>2</a:t>
            </a:r>
          </a:p>
        </p:txBody>
      </p:sp>
      <p:pic>
        <p:nvPicPr>
          <p:cNvPr id="16395" name="Picture 16"/>
          <p:cNvPicPr>
            <a:picLocks noChangeAspect="1" noChangeArrowheads="1"/>
          </p:cNvPicPr>
          <p:nvPr/>
        </p:nvPicPr>
        <p:blipFill>
          <a:blip r:embed="rId4"/>
          <a:srcRect/>
          <a:stretch>
            <a:fillRect/>
          </a:stretch>
        </p:blipFill>
        <p:spPr bwMode="auto">
          <a:xfrm>
            <a:off x="2470150" y="5326063"/>
            <a:ext cx="3922713" cy="86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35006</TotalTime>
  <Words>2722</Words>
  <Application>Microsoft Office PowerPoint</Application>
  <PresentationFormat>On-screen Show (4:3)</PresentationFormat>
  <Paragraphs>465</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Comic Sans MS</vt:lpstr>
      <vt:lpstr>Helvetica</vt:lpstr>
      <vt:lpstr>Simplified Arabic Fixed</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HP</cp:lastModifiedBy>
  <cp:revision>394</cp:revision>
  <dcterms:created xsi:type="dcterms:W3CDTF">2011-08-17T16:32:08Z</dcterms:created>
  <dcterms:modified xsi:type="dcterms:W3CDTF">2022-11-17T03:21:53Z</dcterms:modified>
</cp:coreProperties>
</file>